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2"/>
  </p:notesMasterIdLst>
  <p:sldIdLst>
    <p:sldId id="256" r:id="rId2"/>
    <p:sldId id="259" r:id="rId3"/>
    <p:sldId id="271" r:id="rId4"/>
    <p:sldId id="276" r:id="rId5"/>
    <p:sldId id="277" r:id="rId6"/>
    <p:sldId id="278" r:id="rId7"/>
    <p:sldId id="267" r:id="rId8"/>
    <p:sldId id="269" r:id="rId9"/>
    <p:sldId id="280" r:id="rId10"/>
    <p:sldId id="281" r:id="rId11"/>
    <p:sldId id="283" r:id="rId12"/>
    <p:sldId id="284" r:id="rId13"/>
    <p:sldId id="288" r:id="rId14"/>
    <p:sldId id="291" r:id="rId15"/>
    <p:sldId id="292" r:id="rId16"/>
    <p:sldId id="294" r:id="rId17"/>
    <p:sldId id="295" r:id="rId18"/>
    <p:sldId id="299" r:id="rId19"/>
    <p:sldId id="300" r:id="rId20"/>
    <p:sldId id="30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B80FE-5590-42F5-9515-3B6ED5DAD18E}" type="datetimeFigureOut">
              <a:rPr lang="en-US" smtClean="0"/>
              <a:t>4/1/2016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6988DE-6CAD-41F3-BEE2-BA3AB6D331D5}" type="slidenum">
              <a:rPr lang="en-US" smtClean="0"/>
              <a:t>‹#›</a:t>
            </a:fld>
            <a:endParaRPr lang="en-US" dirty="0"/>
          </a:p>
        </p:txBody>
      </p:sp>
    </p:spTree>
    <p:extLst>
      <p:ext uri="{BB962C8B-B14F-4D97-AF65-F5344CB8AC3E}">
        <p14:creationId xmlns:p14="http://schemas.microsoft.com/office/powerpoint/2010/main" val="3056225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988DE-6CAD-41F3-BEE2-BA3AB6D331D5}" type="slidenum">
              <a:rPr lang="en-US" smtClean="0"/>
              <a:t>2</a:t>
            </a:fld>
            <a:endParaRPr lang="en-US" dirty="0"/>
          </a:p>
        </p:txBody>
      </p:sp>
    </p:spTree>
    <p:extLst>
      <p:ext uri="{BB962C8B-B14F-4D97-AF65-F5344CB8AC3E}">
        <p14:creationId xmlns:p14="http://schemas.microsoft.com/office/powerpoint/2010/main" val="73628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82A457D-CB2A-4891-A49A-C44915854108}" type="datetime1">
              <a:rPr lang="en-US" smtClean="0"/>
              <a:t>4/1/2016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4EE26BC-8AC9-47DA-A363-9223D40FE1D7}" type="slidenum">
              <a:rPr lang="en-US" smtClean="0"/>
              <a:t>‹#›</a:t>
            </a:fld>
            <a:endParaRPr lang="en-US" dirty="0"/>
          </a:p>
        </p:txBody>
      </p:sp>
    </p:spTree>
    <p:extLst>
      <p:ext uri="{BB962C8B-B14F-4D97-AF65-F5344CB8AC3E}">
        <p14:creationId xmlns:p14="http://schemas.microsoft.com/office/powerpoint/2010/main" val="370339310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C98BF3-32CB-4424-A81A-C106076CCB92}" type="datetime1">
              <a:rPr lang="en-US" smtClean="0"/>
              <a:t>4/1/2016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EE26BC-8AC9-47DA-A363-9223D40FE1D7}" type="slidenum">
              <a:rPr lang="en-US" smtClean="0"/>
              <a:t>‹#›</a:t>
            </a:fld>
            <a:endParaRPr lang="en-US" dirty="0"/>
          </a:p>
        </p:txBody>
      </p:sp>
    </p:spTree>
    <p:extLst>
      <p:ext uri="{BB962C8B-B14F-4D97-AF65-F5344CB8AC3E}">
        <p14:creationId xmlns:p14="http://schemas.microsoft.com/office/powerpoint/2010/main" val="861467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D9AB03C4-83B5-4590-A5B0-CE96D681A8E0}" type="datetime1">
              <a:rPr lang="en-US" smtClean="0"/>
              <a:t>4/1/2016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4EE26BC-8AC9-47DA-A363-9223D40FE1D7}" type="slidenum">
              <a:rPr lang="en-US" smtClean="0"/>
              <a:t>‹#›</a:t>
            </a:fld>
            <a:endParaRPr lang="en-US" dirty="0"/>
          </a:p>
        </p:txBody>
      </p:sp>
    </p:spTree>
    <p:extLst>
      <p:ext uri="{BB962C8B-B14F-4D97-AF65-F5344CB8AC3E}">
        <p14:creationId xmlns:p14="http://schemas.microsoft.com/office/powerpoint/2010/main" val="309740745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8CCA77-F52D-40AB-AE9F-669914A4DFD6}" type="datetime1">
              <a:rPr lang="en-US" smtClean="0"/>
              <a:t>4/1/2016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74EE26BC-8AC9-47DA-A363-9223D40FE1D7}" type="slidenum">
              <a:rPr lang="en-US" smtClean="0"/>
              <a:t>‹#›</a:t>
            </a:fld>
            <a:endParaRPr lang="en-US" dirty="0"/>
          </a:p>
        </p:txBody>
      </p:sp>
    </p:spTree>
    <p:extLst>
      <p:ext uri="{BB962C8B-B14F-4D97-AF65-F5344CB8AC3E}">
        <p14:creationId xmlns:p14="http://schemas.microsoft.com/office/powerpoint/2010/main" val="273930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C943B91-9910-4EC2-8D5B-5DC8D144E18F}" type="datetime1">
              <a:rPr lang="en-US" smtClean="0"/>
              <a:t>4/1/2016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4EE26BC-8AC9-47DA-A363-9223D40FE1D7}" type="slidenum">
              <a:rPr lang="en-US" smtClean="0"/>
              <a:t>‹#›</a:t>
            </a:fld>
            <a:endParaRPr lang="en-US" dirty="0"/>
          </a:p>
        </p:txBody>
      </p:sp>
    </p:spTree>
    <p:extLst>
      <p:ext uri="{BB962C8B-B14F-4D97-AF65-F5344CB8AC3E}">
        <p14:creationId xmlns:p14="http://schemas.microsoft.com/office/powerpoint/2010/main" val="224643981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ED4548-98EC-4185-AA1E-00A49E855122}" type="datetime1">
              <a:rPr lang="en-US" smtClean="0"/>
              <a:t>4/1/2016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EE26BC-8AC9-47DA-A363-9223D40FE1D7}" type="slidenum">
              <a:rPr lang="en-US" smtClean="0"/>
              <a:t>‹#›</a:t>
            </a:fld>
            <a:endParaRPr lang="en-US" dirty="0"/>
          </a:p>
        </p:txBody>
      </p:sp>
    </p:spTree>
    <p:extLst>
      <p:ext uri="{BB962C8B-B14F-4D97-AF65-F5344CB8AC3E}">
        <p14:creationId xmlns:p14="http://schemas.microsoft.com/office/powerpoint/2010/main" val="560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75194B-8660-47A7-92FC-41D9BB37EF98}" type="datetime1">
              <a:rPr lang="en-US" smtClean="0"/>
              <a:t>4/1/2016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EE26BC-8AC9-47DA-A363-9223D40FE1D7}" type="slidenum">
              <a:rPr lang="en-US" smtClean="0"/>
              <a:t>‹#›</a:t>
            </a:fld>
            <a:endParaRPr lang="en-US" dirty="0"/>
          </a:p>
        </p:txBody>
      </p:sp>
    </p:spTree>
    <p:extLst>
      <p:ext uri="{BB962C8B-B14F-4D97-AF65-F5344CB8AC3E}">
        <p14:creationId xmlns:p14="http://schemas.microsoft.com/office/powerpoint/2010/main" val="87175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C247A9-C467-4B71-A17E-E92A056A2C09}" type="datetime1">
              <a:rPr lang="en-US" smtClean="0"/>
              <a:t>4/1/2016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EE26BC-8AC9-47DA-A363-9223D40FE1D7}" type="slidenum">
              <a:rPr lang="en-US" smtClean="0"/>
              <a:t>‹#›</a:t>
            </a:fld>
            <a:endParaRPr lang="en-US" dirty="0"/>
          </a:p>
        </p:txBody>
      </p:sp>
    </p:spTree>
    <p:extLst>
      <p:ext uri="{BB962C8B-B14F-4D97-AF65-F5344CB8AC3E}">
        <p14:creationId xmlns:p14="http://schemas.microsoft.com/office/powerpoint/2010/main" val="273608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F5F2E-A9E1-4080-B938-F70A1F739F81}" type="datetime1">
              <a:rPr lang="en-US" smtClean="0"/>
              <a:t>4/1/2016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EE26BC-8AC9-47DA-A363-9223D40FE1D7}" type="slidenum">
              <a:rPr lang="en-US" smtClean="0"/>
              <a:t>‹#›</a:t>
            </a:fld>
            <a:endParaRPr lang="en-US" dirty="0"/>
          </a:p>
        </p:txBody>
      </p:sp>
    </p:spTree>
    <p:extLst>
      <p:ext uri="{BB962C8B-B14F-4D97-AF65-F5344CB8AC3E}">
        <p14:creationId xmlns:p14="http://schemas.microsoft.com/office/powerpoint/2010/main" val="155089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DF6A3EF-9A3D-4051-B9D2-1D32590D4C5B}" type="datetime1">
              <a:rPr lang="en-US" smtClean="0"/>
              <a:t>4/1/2016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4EE26BC-8AC9-47DA-A363-9223D40FE1D7}" type="slidenum">
              <a:rPr lang="en-US" smtClean="0"/>
              <a:t>‹#›</a:t>
            </a:fld>
            <a:endParaRPr lang="en-US" dirty="0"/>
          </a:p>
        </p:txBody>
      </p:sp>
    </p:spTree>
    <p:extLst>
      <p:ext uri="{BB962C8B-B14F-4D97-AF65-F5344CB8AC3E}">
        <p14:creationId xmlns:p14="http://schemas.microsoft.com/office/powerpoint/2010/main" val="266343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C6F60-AC14-47E2-9E11-CFE518894E04}" type="datetime1">
              <a:rPr lang="en-US" smtClean="0"/>
              <a:t>4/1/2016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EE26BC-8AC9-47DA-A363-9223D40FE1D7}" type="slidenum">
              <a:rPr lang="en-US" smtClean="0"/>
              <a:t>‹#›</a:t>
            </a:fld>
            <a:endParaRPr lang="en-US" dirty="0"/>
          </a:p>
        </p:txBody>
      </p:sp>
    </p:spTree>
    <p:extLst>
      <p:ext uri="{BB962C8B-B14F-4D97-AF65-F5344CB8AC3E}">
        <p14:creationId xmlns:p14="http://schemas.microsoft.com/office/powerpoint/2010/main" val="3452639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EB3A263-87A6-4784-AAB2-D3A995E45EFD}" type="datetime1">
              <a:rPr lang="en-US" smtClean="0"/>
              <a:t>4/1/2016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4EE26BC-8AC9-47DA-A363-9223D40FE1D7}"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081042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686" y="805278"/>
            <a:ext cx="11292562" cy="1475013"/>
          </a:xfrm>
        </p:spPr>
        <p:txBody>
          <a:bodyPr>
            <a:normAutofit fontScale="90000"/>
          </a:bodyPr>
          <a:lstStyle/>
          <a:p>
            <a:r>
              <a:rPr lang="en-US" dirty="0"/>
              <a:t>Lightweight Transradial Prosthetic Able to Withstand Mechanical Forces during a Human Fall</a:t>
            </a:r>
          </a:p>
        </p:txBody>
      </p:sp>
      <p:sp>
        <p:nvSpPr>
          <p:cNvPr id="3" name="Subtitle 2"/>
          <p:cNvSpPr>
            <a:spLocks noGrp="1"/>
          </p:cNvSpPr>
          <p:nvPr>
            <p:ph type="subTitle" idx="1"/>
          </p:nvPr>
        </p:nvSpPr>
        <p:spPr>
          <a:xfrm>
            <a:off x="581194" y="3181245"/>
            <a:ext cx="10993546" cy="1498331"/>
          </a:xfrm>
        </p:spPr>
        <p:txBody>
          <a:bodyPr>
            <a:normAutofit/>
          </a:bodyPr>
          <a:lstStyle/>
          <a:p>
            <a:r>
              <a:rPr lang="en-US" dirty="0">
                <a:solidFill>
                  <a:schemeClr val="accent3"/>
                </a:solidFill>
              </a:rPr>
              <a:t>Sarah </a:t>
            </a:r>
            <a:r>
              <a:rPr lang="en-US" dirty="0" smtClean="0">
                <a:solidFill>
                  <a:schemeClr val="accent3"/>
                </a:solidFill>
              </a:rPr>
              <a:t>McBryan</a:t>
            </a:r>
            <a:endParaRPr lang="en-US" dirty="0">
              <a:solidFill>
                <a:schemeClr val="accent3"/>
              </a:solidFill>
            </a:endParaRPr>
          </a:p>
          <a:p>
            <a:endParaRPr lang="en-US" dirty="0">
              <a:solidFill>
                <a:schemeClr val="accent3"/>
              </a:solidFill>
            </a:endParaRPr>
          </a:p>
        </p:txBody>
      </p:sp>
      <p:pic>
        <p:nvPicPr>
          <p:cNvPr id="4" name="Picture 2" descr="https://www.wristbandnation.com/sites/default/upload/artwork/cartoon/cartoon16.png"/>
          <p:cNvPicPr>
            <a:picLocks noChangeAspect="1" noChangeArrowheads="1"/>
          </p:cNvPicPr>
          <p:nvPr/>
        </p:nvPicPr>
        <p:blipFill>
          <a:blip r:embed="rId2" cstate="print">
            <a:clrChange>
              <a:clrFrom>
                <a:srgbClr val="353535"/>
              </a:clrFrom>
              <a:clrTo>
                <a:srgbClr val="353535">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42202">
            <a:off x="4637904" y="3418551"/>
            <a:ext cx="2880124" cy="2880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9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Cylindrical Designs</a:t>
            </a:r>
            <a:endParaRPr lang="en-US" dirty="0"/>
          </a:p>
        </p:txBody>
      </p:sp>
      <p:sp>
        <p:nvSpPr>
          <p:cNvPr id="3" name="Content Placeholder 2"/>
          <p:cNvSpPr>
            <a:spLocks noGrp="1"/>
          </p:cNvSpPr>
          <p:nvPr>
            <p:ph idx="1"/>
          </p:nvPr>
        </p:nvSpPr>
        <p:spPr>
          <a:xfrm>
            <a:off x="581192" y="2180496"/>
            <a:ext cx="6041301" cy="3678303"/>
          </a:xfrm>
        </p:spPr>
        <p:txBody>
          <a:bodyPr/>
          <a:lstStyle/>
          <a:p>
            <a:pPr marL="0" indent="0">
              <a:buNone/>
            </a:pPr>
            <a:r>
              <a:rPr lang="en-US" dirty="0"/>
              <a:t>Designs had to be altered to closer fit final design concept </a:t>
            </a:r>
            <a:endParaRPr lang="en-US" dirty="0" smtClean="0"/>
          </a:p>
          <a:p>
            <a:pPr lvl="1"/>
            <a:r>
              <a:rPr lang="en-US" dirty="0"/>
              <a:t>Simple radial structure</a:t>
            </a:r>
          </a:p>
          <a:p>
            <a:pPr lvl="2"/>
            <a:r>
              <a:rPr lang="en-US" dirty="0"/>
              <a:t>Effect on compressive strength</a:t>
            </a:r>
          </a:p>
          <a:p>
            <a:pPr lvl="1"/>
            <a:r>
              <a:rPr lang="en-US" dirty="0"/>
              <a:t>Different height to base ratio</a:t>
            </a:r>
          </a:p>
          <a:p>
            <a:pPr lvl="2"/>
            <a:r>
              <a:rPr lang="en-US" dirty="0"/>
              <a:t>Shearing</a:t>
            </a:r>
          </a:p>
          <a:p>
            <a:pPr lvl="2"/>
            <a:r>
              <a:rPr lang="en-US" dirty="0"/>
              <a:t>Torsional </a:t>
            </a:r>
            <a:r>
              <a:rPr lang="en-US" dirty="0" smtClean="0"/>
              <a:t>strength</a:t>
            </a:r>
          </a:p>
          <a:p>
            <a:pPr marL="630000" lvl="2" indent="0" algn="ctr">
              <a:buNone/>
            </a:pPr>
            <a:endParaRPr lang="en-US" dirty="0"/>
          </a:p>
          <a:p>
            <a:pPr marL="0" indent="0" algn="ctr">
              <a:buNone/>
            </a:pPr>
            <a:r>
              <a:rPr lang="en-US" dirty="0" smtClean="0"/>
              <a:t>4, 8, and 12 fin cylindrical models were modeled and laser cut, these are shown as A, B, and C respectively</a:t>
            </a:r>
          </a:p>
        </p:txBody>
      </p:sp>
      <p:sp>
        <p:nvSpPr>
          <p:cNvPr id="4" name="Slide Number Placeholder 3"/>
          <p:cNvSpPr>
            <a:spLocks noGrp="1"/>
          </p:cNvSpPr>
          <p:nvPr>
            <p:ph type="sldNum" sz="quarter" idx="12"/>
          </p:nvPr>
        </p:nvSpPr>
        <p:spPr/>
        <p:txBody>
          <a:bodyPr/>
          <a:lstStyle/>
          <a:p>
            <a:fld id="{74EE26BC-8AC9-47DA-A363-9223D40FE1D7}" type="slidenum">
              <a:rPr lang="en-US" smtClean="0"/>
              <a:t>10</a:t>
            </a:fld>
            <a:endParaRPr lang="en-US"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860" y="2394293"/>
            <a:ext cx="4774947" cy="322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35860" y="5667905"/>
            <a:ext cx="4561581" cy="523220"/>
          </a:xfrm>
          <a:prstGeom prst="rect">
            <a:avLst/>
          </a:prstGeom>
        </p:spPr>
        <p:txBody>
          <a:bodyPr wrap="square">
            <a:spAutoFit/>
          </a:bodyPr>
          <a:lstStyle/>
          <a:p>
            <a:pPr eaLnBrk="0" fontAlgn="base" hangingPunct="0"/>
            <a:r>
              <a:rPr lang="en-US" sz="1400" dirty="0" smtClean="0">
                <a:latin typeface="+mj-lt"/>
                <a:ea typeface="ヒラギノ角ゴ Pro W3"/>
              </a:rPr>
              <a:t>Initial </a:t>
            </a:r>
            <a:r>
              <a:rPr lang="en-US" sz="1400" dirty="0">
                <a:latin typeface="+mj-lt"/>
                <a:ea typeface="ヒラギノ角ゴ Pro W3"/>
              </a:rPr>
              <a:t>cylindrical designs. The fins are highlighted in red. The circle bases are gray. </a:t>
            </a:r>
            <a:r>
              <a:rPr lang="en-US" sz="1400" dirty="0" smtClean="0">
                <a:solidFill>
                  <a:srgbClr val="000000"/>
                </a:solidFill>
                <a:effectLst/>
                <a:latin typeface="+mj-lt"/>
                <a:ea typeface="Times New Roman" panose="02020603050405020304" pitchFamily="18" charset="0"/>
              </a:rPr>
              <a:t> </a:t>
            </a:r>
            <a:endParaRPr lang="en-US" sz="1400" dirty="0">
              <a:effectLst/>
              <a:latin typeface="+mj-lt"/>
              <a:ea typeface="PMingLiU" panose="02020500000000000000" pitchFamily="18" charset="-120"/>
            </a:endParaRPr>
          </a:p>
        </p:txBody>
      </p:sp>
    </p:spTree>
    <p:extLst>
      <p:ext uri="{BB962C8B-B14F-4D97-AF65-F5344CB8AC3E}">
        <p14:creationId xmlns:p14="http://schemas.microsoft.com/office/powerpoint/2010/main" val="1034955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581192" y="2486380"/>
            <a:ext cx="4622820" cy="3678303"/>
          </a:xfrm>
        </p:spPr>
        <p:txBody>
          <a:bodyPr/>
          <a:lstStyle/>
          <a:p>
            <a:pPr marL="0" lvl="0" indent="0">
              <a:buClr>
                <a:srgbClr val="ED8428"/>
              </a:buClr>
              <a:buNone/>
            </a:pPr>
            <a:r>
              <a:rPr lang="en-US" dirty="0" smtClean="0">
                <a:solidFill>
                  <a:srgbClr val="3D3D3D"/>
                </a:solidFill>
              </a:rPr>
              <a:t>Peak strength was approximately 1.3kN or 300lbf</a:t>
            </a:r>
          </a:p>
          <a:p>
            <a:pPr>
              <a:buClr>
                <a:srgbClr val="ED8428"/>
              </a:buClr>
            </a:pPr>
            <a:r>
              <a:rPr lang="en-US" dirty="0" smtClean="0">
                <a:solidFill>
                  <a:srgbClr val="3D3D3D"/>
                </a:solidFill>
              </a:rPr>
              <a:t>12 fin model</a:t>
            </a:r>
          </a:p>
          <a:p>
            <a:pPr>
              <a:buClr>
                <a:srgbClr val="ED8428"/>
              </a:buClr>
            </a:pPr>
            <a:r>
              <a:rPr lang="en-US" dirty="0">
                <a:solidFill>
                  <a:srgbClr val="3D3D3D"/>
                </a:solidFill>
              </a:rPr>
              <a:t>M</a:t>
            </a:r>
            <a:r>
              <a:rPr lang="en-US" dirty="0" smtClean="0">
                <a:solidFill>
                  <a:srgbClr val="3D3D3D"/>
                </a:solidFill>
              </a:rPr>
              <a:t>echanical strength requirements during a human fall is 500lbf [13]</a:t>
            </a:r>
          </a:p>
          <a:p>
            <a:pPr>
              <a:buClr>
                <a:srgbClr val="ED8428"/>
              </a:buClr>
            </a:pPr>
            <a:r>
              <a:rPr lang="en-US" dirty="0" smtClean="0">
                <a:solidFill>
                  <a:srgbClr val="3D3D3D"/>
                </a:solidFill>
              </a:rPr>
              <a:t>Material considerations</a:t>
            </a:r>
          </a:p>
          <a:p>
            <a:pPr lvl="1">
              <a:buClr>
                <a:srgbClr val="ED8428"/>
              </a:buClr>
            </a:pPr>
            <a:r>
              <a:rPr lang="en-US" dirty="0" smtClean="0">
                <a:solidFill>
                  <a:srgbClr val="3D3D3D"/>
                </a:solidFill>
              </a:rPr>
              <a:t>It can be hypothesized that an increase in material density will significantly increase overall device strength</a:t>
            </a:r>
          </a:p>
          <a:p>
            <a:pPr marL="0" lvl="0" indent="0">
              <a:buClr>
                <a:srgbClr val="ED8428"/>
              </a:buClr>
              <a:buNone/>
            </a:pPr>
            <a:endParaRPr lang="en-US" dirty="0">
              <a:solidFill>
                <a:srgbClr val="3D3D3D"/>
              </a:solidFill>
            </a:endParaRPr>
          </a:p>
          <a:p>
            <a:pPr marL="306000" lvl="1"/>
            <a:endParaRPr lang="en-US" dirty="0" smtClean="0"/>
          </a:p>
          <a:p>
            <a:endParaRPr lang="en-US" dirty="0"/>
          </a:p>
        </p:txBody>
      </p:sp>
      <p:sp>
        <p:nvSpPr>
          <p:cNvPr id="4" name="Slide Number Placeholder 3"/>
          <p:cNvSpPr>
            <a:spLocks noGrp="1"/>
          </p:cNvSpPr>
          <p:nvPr>
            <p:ph type="sldNum" sz="quarter" idx="12"/>
          </p:nvPr>
        </p:nvSpPr>
        <p:spPr/>
        <p:txBody>
          <a:bodyPr/>
          <a:lstStyle/>
          <a:p>
            <a:fld id="{74EE26BC-8AC9-47DA-A363-9223D40FE1D7}" type="slidenum">
              <a:rPr lang="en-US" smtClean="0"/>
              <a:t>11</a:t>
            </a:fld>
            <a:endParaRPr lang="en-US" dirty="0"/>
          </a:p>
        </p:txBody>
      </p:sp>
      <p:pic>
        <p:nvPicPr>
          <p:cNvPr id="6" name="Picture 5"/>
          <p:cNvPicPr>
            <a:picLocks noChangeAspect="1"/>
          </p:cNvPicPr>
          <p:nvPr/>
        </p:nvPicPr>
        <p:blipFill>
          <a:blip r:embed="rId2"/>
          <a:stretch>
            <a:fillRect/>
          </a:stretch>
        </p:blipFill>
        <p:spPr>
          <a:xfrm>
            <a:off x="5965713" y="2282703"/>
            <a:ext cx="5779565" cy="3473888"/>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5967586" y="5832653"/>
            <a:ext cx="5643222" cy="306046"/>
          </a:xfrm>
          <a:prstGeom prst="rect">
            <a:avLst/>
          </a:prstGeom>
        </p:spPr>
        <p:txBody>
          <a:bodyPr wrap="square">
            <a:spAutoFit/>
          </a:bodyPr>
          <a:lstStyle/>
          <a:p>
            <a:pPr marR="0" lvl="0" eaLnBrk="0" fontAlgn="base" hangingPunct="0">
              <a:lnSpc>
                <a:spcPct val="106000"/>
              </a:lnSpc>
              <a:spcBef>
                <a:spcPts val="0"/>
              </a:spcBef>
              <a:spcAft>
                <a:spcPts val="0"/>
              </a:spcAft>
              <a:tabLst>
                <a:tab pos="457200" algn="l"/>
              </a:tabLst>
            </a:pPr>
            <a:r>
              <a:rPr lang="en-US" sz="1400" dirty="0" smtClean="0">
                <a:latin typeface="+mj-lt"/>
                <a:ea typeface="Calibri" panose="020F0502020204030204" pitchFamily="34" charset="0"/>
                <a:cs typeface="Times New Roman" panose="02020603050405020304" pitchFamily="18" charset="0"/>
              </a:rPr>
              <a:t>Error bars are standard deviations between trials at max load</a:t>
            </a:r>
          </a:p>
        </p:txBody>
      </p:sp>
    </p:spTree>
    <p:extLst>
      <p:ext uri="{BB962C8B-B14F-4D97-AF65-F5344CB8AC3E}">
        <p14:creationId xmlns:p14="http://schemas.microsoft.com/office/powerpoint/2010/main" val="166739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Torsional support</a:t>
            </a:r>
            <a:endParaRPr lang="en-US" dirty="0"/>
          </a:p>
        </p:txBody>
      </p:sp>
      <p:sp>
        <p:nvSpPr>
          <p:cNvPr id="3" name="Content Placeholder 2"/>
          <p:cNvSpPr>
            <a:spLocks noGrp="1"/>
          </p:cNvSpPr>
          <p:nvPr>
            <p:ph idx="1"/>
          </p:nvPr>
        </p:nvSpPr>
        <p:spPr>
          <a:xfrm>
            <a:off x="581193" y="2180496"/>
            <a:ext cx="5765820" cy="3678303"/>
          </a:xfrm>
        </p:spPr>
        <p:txBody>
          <a:bodyPr/>
          <a:lstStyle/>
          <a:p>
            <a:pPr marL="0" indent="0">
              <a:buNone/>
            </a:pPr>
            <a:r>
              <a:rPr lang="en-US" dirty="0" smtClean="0"/>
              <a:t>An adaptation of the 4 fin design was created to include support beams in order to increase resistance to torsional forces. </a:t>
            </a:r>
          </a:p>
          <a:p>
            <a:r>
              <a:rPr lang="en-US" dirty="0" smtClean="0"/>
              <a:t>4 additional fins</a:t>
            </a:r>
          </a:p>
          <a:p>
            <a:r>
              <a:rPr lang="en-US" dirty="0" smtClean="0"/>
              <a:t>45</a:t>
            </a:r>
            <a:r>
              <a:rPr lang="en-US" dirty="0" smtClean="0">
                <a:latin typeface="Trebuchet MS" panose="020B0603020202020204" pitchFamily="34" charset="0"/>
              </a:rPr>
              <a:t>º </a:t>
            </a:r>
            <a:r>
              <a:rPr lang="en-US" dirty="0" smtClean="0">
                <a:latin typeface="+mj-lt"/>
              </a:rPr>
              <a:t>angle</a:t>
            </a:r>
          </a:p>
          <a:p>
            <a:r>
              <a:rPr lang="en-US" dirty="0" smtClean="0">
                <a:latin typeface="+mj-lt"/>
              </a:rPr>
              <a:t>4T</a:t>
            </a:r>
          </a:p>
          <a:p>
            <a:r>
              <a:rPr lang="en-US" dirty="0" smtClean="0">
                <a:latin typeface="+mj-lt"/>
              </a:rPr>
              <a:t>Comparable to the 12fin model in compressive strength</a:t>
            </a:r>
            <a:endParaRPr lang="en-US" dirty="0" smtClean="0">
              <a:latin typeface="+mj-lt"/>
            </a:endParaRPr>
          </a:p>
          <a:p>
            <a:endParaRPr lang="en-US" dirty="0"/>
          </a:p>
        </p:txBody>
      </p:sp>
      <p:sp>
        <p:nvSpPr>
          <p:cNvPr id="4" name="Slide Number Placeholder 3"/>
          <p:cNvSpPr>
            <a:spLocks noGrp="1"/>
          </p:cNvSpPr>
          <p:nvPr>
            <p:ph type="sldNum" sz="quarter" idx="12"/>
          </p:nvPr>
        </p:nvSpPr>
        <p:spPr/>
        <p:txBody>
          <a:bodyPr/>
          <a:lstStyle/>
          <a:p>
            <a:fld id="{74EE26BC-8AC9-47DA-A363-9223D40FE1D7}" type="slidenum">
              <a:rPr lang="en-US" smtClean="0"/>
              <a:t>12</a:t>
            </a:fld>
            <a:endParaRPr lang="en-US" dirty="0"/>
          </a:p>
        </p:txBody>
      </p:sp>
      <p:pic>
        <p:nvPicPr>
          <p:cNvPr id="1741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705" y="2180496"/>
            <a:ext cx="3953436" cy="336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50423" y="5444075"/>
            <a:ext cx="5643222" cy="306046"/>
          </a:xfrm>
          <a:prstGeom prst="rect">
            <a:avLst/>
          </a:prstGeom>
        </p:spPr>
        <p:txBody>
          <a:bodyPr wrap="square">
            <a:spAutoFit/>
          </a:bodyPr>
          <a:lstStyle/>
          <a:p>
            <a:pPr marR="0" lvl="0" eaLnBrk="0" fontAlgn="base" hangingPunct="0">
              <a:lnSpc>
                <a:spcPct val="106000"/>
              </a:lnSpc>
              <a:spcBef>
                <a:spcPts val="0"/>
              </a:spcBef>
              <a:spcAft>
                <a:spcPts val="0"/>
              </a:spcAft>
              <a:tabLst>
                <a:tab pos="457200" algn="l"/>
              </a:tabLst>
            </a:pPr>
            <a:r>
              <a:rPr lang="en-US" sz="1400" dirty="0" smtClean="0">
                <a:latin typeface="+mj-lt"/>
                <a:ea typeface="Calibri" panose="020F0502020204030204" pitchFamily="34" charset="0"/>
                <a:cs typeface="Times New Roman" panose="02020603050405020304" pitchFamily="18" charset="0"/>
              </a:rPr>
              <a:t>Side-by-side comparison between the 4 fin and 4T design.</a:t>
            </a:r>
          </a:p>
        </p:txBody>
      </p:sp>
    </p:spTree>
    <p:extLst>
      <p:ext uri="{BB962C8B-B14F-4D97-AF65-F5344CB8AC3E}">
        <p14:creationId xmlns:p14="http://schemas.microsoft.com/office/powerpoint/2010/main" val="2612706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Torsional test</a:t>
            </a:r>
            <a:endParaRPr lang="en-US" dirty="0"/>
          </a:p>
        </p:txBody>
      </p:sp>
      <p:sp>
        <p:nvSpPr>
          <p:cNvPr id="3" name="Content Placeholder 2"/>
          <p:cNvSpPr>
            <a:spLocks noGrp="1"/>
          </p:cNvSpPr>
          <p:nvPr>
            <p:ph idx="1"/>
          </p:nvPr>
        </p:nvSpPr>
        <p:spPr>
          <a:xfrm>
            <a:off x="474747" y="2277834"/>
            <a:ext cx="5344478" cy="3678303"/>
          </a:xfrm>
        </p:spPr>
        <p:txBody>
          <a:bodyPr/>
          <a:lstStyle/>
          <a:p>
            <a:r>
              <a:rPr lang="en-US" dirty="0" smtClean="0"/>
              <a:t>Vertical torque sensor was used to find peak values (Nm) for each design</a:t>
            </a:r>
          </a:p>
          <a:p>
            <a:r>
              <a:rPr lang="en-US" dirty="0"/>
              <a:t>Endcaps were created for each design</a:t>
            </a:r>
          </a:p>
          <a:p>
            <a:pPr lvl="1"/>
            <a:r>
              <a:rPr lang="en-US" dirty="0"/>
              <a:t>Apply torque to 95% of fin area</a:t>
            </a:r>
          </a:p>
          <a:p>
            <a:pPr lvl="1"/>
            <a:r>
              <a:rPr lang="en-US" dirty="0"/>
              <a:t>Fix, or rigid bottom</a:t>
            </a:r>
          </a:p>
          <a:p>
            <a:r>
              <a:rPr lang="en-US" dirty="0" smtClean="0"/>
              <a:t>Torsional strengths met initial specifications for that of a human arm without injury to patient </a:t>
            </a:r>
          </a:p>
          <a:p>
            <a:pPr lvl="1"/>
            <a:r>
              <a:rPr lang="en-US" dirty="0" smtClean="0"/>
              <a:t>Approximately 16Nm</a:t>
            </a:r>
            <a:endParaRPr lang="en-US" dirty="0"/>
          </a:p>
        </p:txBody>
      </p:sp>
      <p:sp>
        <p:nvSpPr>
          <p:cNvPr id="4" name="Slide Number Placeholder 3"/>
          <p:cNvSpPr>
            <a:spLocks noGrp="1"/>
          </p:cNvSpPr>
          <p:nvPr>
            <p:ph type="sldNum" sz="quarter" idx="12"/>
          </p:nvPr>
        </p:nvSpPr>
        <p:spPr/>
        <p:txBody>
          <a:bodyPr/>
          <a:lstStyle/>
          <a:p>
            <a:fld id="{74EE26BC-8AC9-47DA-A363-9223D40FE1D7}" type="slidenum">
              <a:rPr lang="en-US" smtClean="0"/>
              <a:t>13</a:t>
            </a:fld>
            <a:endParaRPr lang="en-US" dirty="0"/>
          </a:p>
        </p:txBody>
      </p:sp>
      <p:pic>
        <p:nvPicPr>
          <p:cNvPr id="19458" name="Picture 2" descr="https://lh3.googleusercontent.com/IbsQnzCoxW3GTS7iABBvcUVW-0-i_qcJhp_9WAVLgEnm4ZkDsV2EobQqLr-yvKBsRwhLDTMGxLONB9JE3z6HvJS7a3v5di2X2y5EN7-zR83OBoPlDHpZ45PasmzI3_gEOIqLhL8SPVVLQVqYjgaV8hVTX6hksfx6aDB-4qCs21vrk_u0lGhuNr9-XJxr08IMdAWCSfSQKdlxGNB5T9eTNVyWYA0HG1admKmiLcANvpppWvSz1BrONLFUU9i1rJHakIUDN2-W8SdeLWcTcCkdkBWj31yOQyeJ2ofzBFc_MTFQqdQxxGYRK5Sceb6ItRqWx1ViDWM7dyZcYtZFBcCiqeZJP1q4yl2wtuwZVqZ0BpTWT5bRscZZbkYNlEQTWln40ZDWtRcLIhCTHmV0hXh7xAzyhx-0pL7yIcCuVgyiLCsDbhXsTuXoZKMtMahsdXVKxdtQcycvqDRtJ45s1jIbphVdRpyxhCKJNnHkVnJBgO-OMldpnnT6KUmweaQjbBaLeHJTzzyhjJkrhgabofunXqLJOQe-vLk6_ea6DTsBZrYEKmgJ6eGYchlozkrS99GgGbyO=w376-h667-no"/>
          <p:cNvPicPr>
            <a:picLocks noChangeAspect="1" noChangeArrowheads="1"/>
          </p:cNvPicPr>
          <p:nvPr/>
        </p:nvPicPr>
        <p:blipFill rotWithShape="1">
          <a:blip r:embed="rId2">
            <a:extLst>
              <a:ext uri="{28A0092B-C50C-407E-A947-70E740481C1C}">
                <a14:useLocalDpi xmlns:a14="http://schemas.microsoft.com/office/drawing/2010/main" val="0"/>
              </a:ext>
            </a:extLst>
          </a:blip>
          <a:srcRect l="5432" t="20671" r="13250" b="1651"/>
          <a:stretch/>
        </p:blipFill>
        <p:spPr bwMode="auto">
          <a:xfrm>
            <a:off x="5979265" y="1917614"/>
            <a:ext cx="2789116" cy="4738914"/>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460" name="Picture 4" descr="https://lh3.googleusercontent.com/SETkQYOl3kaFsNK8v7eiZ_J2mLH_MgAr3nm6tIzK6nFYikbr70AL3xndSr9aB9IjWNyxGGtHjk6bu5NSs95Wtx0u2PWEYvhL67UQPs5ol5AQz2DXy9sX5mA9fD3pRyAOBFT0iUb4LG5aVddTJLvJrdaa6aChpPif4EJV3dSnHUNUQu6EJW0Q4BH6LFdmrHNXG5xlTB24mGWIJOOaC4Ep6E9VJQyyuWblEE9izNxSPcrma-RK5pcPPRovGGt7DchnkyKPmbvgm0gYTXAWjGK-Y2pQt3Uy5UycFWlnm5n9QQBCepWrac0jNIX76tdUM9c92mVEIKVpDSyr9eD3Fs-CQuJlzzdp-CP-dHB1l-FW7LXZNUYdJl97dyS3jYBOGK1fqM6sd3HznPud_le0XFhk0rA_GrUd7YAzL_a0NMk_tK2T4X6lfpYQoVCZOvOv0WkTiWE4CoZ0-tS0wVDouy0tFpK9Aez3PQbAwhLWomIDfJryaaGFkSTuu7ALxdJXzSNVSknpWsRardoltd7RasNBkrJ9V07v4BKBKK1kFTiElzLxSw_1gVjVfUd7ZrW0qSq2YMJ8=w376-h667-no"/>
          <p:cNvPicPr>
            <a:picLocks noChangeAspect="1" noChangeArrowheads="1"/>
          </p:cNvPicPr>
          <p:nvPr/>
        </p:nvPicPr>
        <p:blipFill rotWithShape="1">
          <a:blip r:embed="rId3">
            <a:extLst>
              <a:ext uri="{28A0092B-C50C-407E-A947-70E740481C1C}">
                <a14:useLocalDpi xmlns:a14="http://schemas.microsoft.com/office/drawing/2010/main" val="0"/>
              </a:ext>
            </a:extLst>
          </a:blip>
          <a:srcRect l="17181" r="7238" b="12985"/>
          <a:stretch/>
        </p:blipFill>
        <p:spPr bwMode="auto">
          <a:xfrm>
            <a:off x="9088462" y="835957"/>
            <a:ext cx="2842427" cy="5820571"/>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898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3-Point bending test</a:t>
            </a:r>
            <a:endParaRPr lang="en-US" dirty="0"/>
          </a:p>
        </p:txBody>
      </p:sp>
      <p:sp>
        <p:nvSpPr>
          <p:cNvPr id="3" name="Content Placeholder 2"/>
          <p:cNvSpPr>
            <a:spLocks noGrp="1"/>
          </p:cNvSpPr>
          <p:nvPr>
            <p:ph idx="1"/>
          </p:nvPr>
        </p:nvSpPr>
        <p:spPr>
          <a:xfrm>
            <a:off x="581192" y="2180496"/>
            <a:ext cx="5659951" cy="3678303"/>
          </a:xfrm>
        </p:spPr>
        <p:txBody>
          <a:bodyPr/>
          <a:lstStyle/>
          <a:p>
            <a:r>
              <a:rPr lang="en-US" dirty="0"/>
              <a:t>Center compression apparatus </a:t>
            </a:r>
          </a:p>
          <a:p>
            <a:pPr lvl="1"/>
            <a:r>
              <a:rPr lang="en-US" dirty="0"/>
              <a:t>Distribute force to two center fins</a:t>
            </a:r>
          </a:p>
          <a:p>
            <a:r>
              <a:rPr lang="en-US" dirty="0" smtClean="0"/>
              <a:t>Endcaps</a:t>
            </a:r>
          </a:p>
          <a:p>
            <a:pPr marL="576000" lvl="2"/>
            <a:r>
              <a:rPr lang="en-US" dirty="0"/>
              <a:t>Not rigidly held</a:t>
            </a:r>
          </a:p>
          <a:p>
            <a:r>
              <a:rPr lang="en-US" dirty="0" smtClean="0"/>
              <a:t>Instron applied force at a constant 20mm/min</a:t>
            </a:r>
          </a:p>
          <a:p>
            <a:pPr marL="0" indent="0">
              <a:buNone/>
            </a:pPr>
            <a:endParaRPr lang="en-US" dirty="0"/>
          </a:p>
          <a:p>
            <a:endParaRPr lang="en-US" dirty="0"/>
          </a:p>
          <a:p>
            <a:pPr lvl="1"/>
            <a:endParaRPr lang="en-US" dirty="0"/>
          </a:p>
        </p:txBody>
      </p:sp>
      <p:sp>
        <p:nvSpPr>
          <p:cNvPr id="4" name="Slide Number Placeholder 3"/>
          <p:cNvSpPr>
            <a:spLocks noGrp="1"/>
          </p:cNvSpPr>
          <p:nvPr>
            <p:ph type="sldNum" sz="quarter" idx="12"/>
          </p:nvPr>
        </p:nvSpPr>
        <p:spPr/>
        <p:txBody>
          <a:bodyPr/>
          <a:lstStyle/>
          <a:p>
            <a:fld id="{74EE26BC-8AC9-47DA-A363-9223D40FE1D7}" type="slidenum">
              <a:rPr lang="en-US" smtClean="0"/>
              <a:t>14</a:t>
            </a:fld>
            <a:endParaRPr lang="en-US" dirty="0"/>
          </a:p>
        </p:txBody>
      </p:sp>
      <p:pic>
        <p:nvPicPr>
          <p:cNvPr id="23554" name="Picture 2" descr="https://lh3.googleusercontent.com/94AQ0hq7DO_znMZRbF7cfcJGV1bxbxqYGUDkup0MXzRw9ly-O_N1yWxfZYqKVPo96vWuG2YJfr7MCci60m5_OT2T5_GLzqQhDC0uuRAzF_oz2NQ65NjCywxEZ4gRiHLnxVHAI7EY4BCr_p9WthSP0o4fNk19GBjl5x0ToEIoonlLqCrMDmkRAimcBEJEHUQZdbfJugzbwFCjr2ywhlrDqofhlxzRBEFQ8uhatFX3kshjLo7rogjSe_0Oe0ommkPwv_bycbxYcQYY09Q5_jR1hyUx7ktqjHCLZG7iBe0HlF-qco1dXr61MABzLLmuTuH6Ce3eIHoRgZ4cu5rvcSaV2GlW-hM2yz_00KtSMwZv_vg1M5-qI58AMRxtGlFfMwam44PCW88XNUqF77Sv2eFxsTTiSuN0jMOgQo015UmceEtAR0Kvda-6pm72KQTsPgO9KUVc8pkez3y8CD2myIjDnrbA30KUE15wbyUqgpbaZ1T-TB5eZYYrOwSkCMhqeiVVbS1HHfkV7IEydJqDSuiX1bZVL7mmYX95af306ZzA8D7kJbT1bNxSc833WzBeIcKYxXUV=w376-h667-no"/>
          <p:cNvPicPr>
            <a:picLocks noChangeAspect="1" noChangeArrowheads="1"/>
          </p:cNvPicPr>
          <p:nvPr/>
        </p:nvPicPr>
        <p:blipFill rotWithShape="1">
          <a:blip r:embed="rId2">
            <a:extLst>
              <a:ext uri="{28A0092B-C50C-407E-A947-70E740481C1C}">
                <a14:useLocalDpi xmlns:a14="http://schemas.microsoft.com/office/drawing/2010/main" val="0"/>
              </a:ext>
            </a:extLst>
          </a:blip>
          <a:srcRect t="20105" b="18212"/>
          <a:stretch/>
        </p:blipFill>
        <p:spPr bwMode="auto">
          <a:xfrm>
            <a:off x="7179883" y="2037280"/>
            <a:ext cx="3904671" cy="4283982"/>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51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3-Point bending test: results</a:t>
            </a:r>
            <a:endParaRPr lang="en-US" dirty="0"/>
          </a:p>
        </p:txBody>
      </p:sp>
      <p:sp>
        <p:nvSpPr>
          <p:cNvPr id="3" name="Content Placeholder 2"/>
          <p:cNvSpPr>
            <a:spLocks noGrp="1"/>
          </p:cNvSpPr>
          <p:nvPr>
            <p:ph idx="1"/>
          </p:nvPr>
        </p:nvSpPr>
        <p:spPr>
          <a:xfrm>
            <a:off x="581193" y="2125743"/>
            <a:ext cx="11029615" cy="4732257"/>
          </a:xfrm>
        </p:spPr>
        <p:txBody>
          <a:bodyPr>
            <a:normAutofit/>
          </a:bodyPr>
          <a:lstStyle/>
          <a:p>
            <a:r>
              <a:rPr lang="en-US" dirty="0" smtClean="0"/>
              <a:t>Using load and displacement, equations 1 and 2 were used to calculate stress and strain moduli respectively</a:t>
            </a:r>
          </a:p>
          <a:p>
            <a:pPr marL="0" indent="0">
              <a:buNone/>
            </a:pPr>
            <a:endParaRPr lang="en-US" dirty="0" smtClean="0"/>
          </a:p>
          <a:p>
            <a:pPr marL="0" indent="0">
              <a:buNone/>
            </a:pPr>
            <a:r>
              <a:rPr lang="en-US" dirty="0"/>
              <a:t>	</a:t>
            </a:r>
            <a:r>
              <a:rPr lang="en-US" dirty="0" smtClean="0"/>
              <a:t>			(1)</a:t>
            </a:r>
            <a:endParaRPr lang="en-US" dirty="0"/>
          </a:p>
          <a:p>
            <a:pPr marL="324000" lvl="1" indent="0">
              <a:buNone/>
            </a:pPr>
            <a:endParaRPr lang="en-US" dirty="0"/>
          </a:p>
          <a:p>
            <a:pPr marL="324000" lvl="1" indent="0">
              <a:buNone/>
            </a:pPr>
            <a:r>
              <a:rPr lang="en-US" dirty="0" smtClean="0"/>
              <a:t>				(2)</a:t>
            </a:r>
          </a:p>
          <a:p>
            <a:pPr marL="0" indent="0">
              <a:buNone/>
            </a:pPr>
            <a:endParaRPr lang="en-US" dirty="0"/>
          </a:p>
          <a:p>
            <a:r>
              <a:rPr lang="en-US" dirty="0"/>
              <a:t>No statistical significance (p&lt;&lt;0.05) </a:t>
            </a:r>
          </a:p>
          <a:p>
            <a:pPr lvl="1"/>
            <a:r>
              <a:rPr lang="en-US" dirty="0"/>
              <a:t>Young’s moduli</a:t>
            </a:r>
          </a:p>
          <a:p>
            <a:pPr lvl="1"/>
            <a:r>
              <a:rPr lang="en-US" dirty="0"/>
              <a:t>Flexural yield strengths</a:t>
            </a:r>
          </a:p>
          <a:p>
            <a:pPr lvl="1"/>
            <a:r>
              <a:rPr lang="en-US" dirty="0"/>
              <a:t>Maximum displacement</a:t>
            </a:r>
          </a:p>
          <a:p>
            <a:pPr marL="0" indent="0">
              <a:buNone/>
            </a:pPr>
            <a:endParaRPr lang="en-US" dirty="0" smtClean="0"/>
          </a:p>
        </p:txBody>
      </p:sp>
      <p:sp>
        <p:nvSpPr>
          <p:cNvPr id="4" name="Slide Number Placeholder 3"/>
          <p:cNvSpPr>
            <a:spLocks noGrp="1"/>
          </p:cNvSpPr>
          <p:nvPr>
            <p:ph type="sldNum" sz="quarter" idx="12"/>
          </p:nvPr>
        </p:nvSpPr>
        <p:spPr/>
        <p:txBody>
          <a:bodyPr/>
          <a:lstStyle/>
          <a:p>
            <a:fld id="{74EE26BC-8AC9-47DA-A363-9223D40FE1D7}" type="slidenum">
              <a:rPr lang="en-US" smtClean="0"/>
              <a:t>15</a:t>
            </a:fld>
            <a:endParaRPr lang="en-US" dirty="0"/>
          </a:p>
        </p:txBody>
      </p:sp>
      <p:grpSp>
        <p:nvGrpSpPr>
          <p:cNvPr id="5" name="Group 4"/>
          <p:cNvGrpSpPr/>
          <p:nvPr/>
        </p:nvGrpSpPr>
        <p:grpSpPr>
          <a:xfrm>
            <a:off x="1315090" y="3093325"/>
            <a:ext cx="1017517" cy="1398546"/>
            <a:chOff x="1702934" y="3768539"/>
            <a:chExt cx="1017517" cy="1398546"/>
          </a:xfrm>
        </p:grpSpPr>
        <p:pic>
          <p:nvPicPr>
            <p:cNvPr id="24579"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2934" y="3768539"/>
              <a:ext cx="982736" cy="59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2934" y="4591132"/>
              <a:ext cx="1017517" cy="57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8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496" y="2955012"/>
            <a:ext cx="6343312" cy="3544220"/>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244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Interstitial free space volume</a:t>
            </a:r>
            <a:endParaRPr lang="en-US" dirty="0"/>
          </a:p>
        </p:txBody>
      </p:sp>
      <p:sp>
        <p:nvSpPr>
          <p:cNvPr id="3" name="Content Placeholder 2"/>
          <p:cNvSpPr>
            <a:spLocks noGrp="1"/>
          </p:cNvSpPr>
          <p:nvPr>
            <p:ph idx="1"/>
          </p:nvPr>
        </p:nvSpPr>
        <p:spPr>
          <a:xfrm>
            <a:off x="5638800" y="2180496"/>
            <a:ext cx="5972007" cy="3678303"/>
          </a:xfrm>
        </p:spPr>
        <p:txBody>
          <a:bodyPr/>
          <a:lstStyle/>
          <a:p>
            <a:r>
              <a:rPr lang="en-US" dirty="0" smtClean="0"/>
              <a:t>Weight</a:t>
            </a:r>
          </a:p>
          <a:p>
            <a:r>
              <a:rPr lang="en-US" dirty="0"/>
              <a:t>Distribution of internal components</a:t>
            </a:r>
          </a:p>
          <a:p>
            <a:pPr lvl="1"/>
            <a:r>
              <a:rPr lang="en-US" dirty="0"/>
              <a:t>Tailor-made to patient point of care</a:t>
            </a:r>
          </a:p>
          <a:p>
            <a:r>
              <a:rPr lang="en-US" dirty="0" smtClean="0"/>
              <a:t>Safely store and protect internal components</a:t>
            </a:r>
          </a:p>
        </p:txBody>
      </p:sp>
      <p:sp>
        <p:nvSpPr>
          <p:cNvPr id="4" name="Slide Number Placeholder 3"/>
          <p:cNvSpPr>
            <a:spLocks noGrp="1"/>
          </p:cNvSpPr>
          <p:nvPr>
            <p:ph type="sldNum" sz="quarter" idx="12"/>
          </p:nvPr>
        </p:nvSpPr>
        <p:spPr/>
        <p:txBody>
          <a:bodyPr/>
          <a:lstStyle/>
          <a:p>
            <a:fld id="{74EE26BC-8AC9-47DA-A363-9223D40FE1D7}" type="slidenum">
              <a:rPr lang="en-US" smtClean="0"/>
              <a:t>16</a:t>
            </a:fld>
            <a:endParaRPr lang="en-US" dirty="0"/>
          </a:p>
        </p:txBody>
      </p:sp>
      <p:pic>
        <p:nvPicPr>
          <p:cNvPr id="266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2479651"/>
            <a:ext cx="4614863" cy="2712791"/>
          </a:xfrm>
          <a:prstGeom prst="rect">
            <a:avLst/>
          </a:prstGeom>
          <a:noFill/>
          <a:ln>
            <a:noFill/>
          </a:ln>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304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Fishbone</a:t>
            </a:r>
            <a:endParaRPr lang="en-US" dirty="0"/>
          </a:p>
        </p:txBody>
      </p:sp>
      <p:sp>
        <p:nvSpPr>
          <p:cNvPr id="3" name="Content Placeholder 2"/>
          <p:cNvSpPr>
            <a:spLocks noGrp="1"/>
          </p:cNvSpPr>
          <p:nvPr>
            <p:ph idx="1"/>
          </p:nvPr>
        </p:nvSpPr>
        <p:spPr/>
        <p:txBody>
          <a:bodyPr/>
          <a:lstStyle/>
          <a:p>
            <a:r>
              <a:rPr lang="en-US" dirty="0"/>
              <a:t>Offers new mechanical frame</a:t>
            </a:r>
          </a:p>
          <a:p>
            <a:pPr lvl="1"/>
            <a:r>
              <a:rPr lang="en-US" dirty="0"/>
              <a:t>High compressive strengths</a:t>
            </a:r>
          </a:p>
          <a:p>
            <a:pPr lvl="1"/>
            <a:r>
              <a:rPr lang="en-US" dirty="0"/>
              <a:t>Comparable torsional strengths</a:t>
            </a:r>
          </a:p>
          <a:p>
            <a:pPr lvl="1"/>
            <a:r>
              <a:rPr lang="en-US" dirty="0"/>
              <a:t>High interstitial free space volume</a:t>
            </a:r>
          </a:p>
          <a:p>
            <a:r>
              <a:rPr lang="en-US" dirty="0"/>
              <a:t>Easily scaled or tailored to patient </a:t>
            </a:r>
          </a:p>
          <a:p>
            <a:pPr lvl="1"/>
            <a:r>
              <a:rPr lang="en-US" dirty="0" smtClean="0"/>
              <a:t>Balance</a:t>
            </a:r>
            <a:endParaRPr lang="en-US" dirty="0"/>
          </a:p>
        </p:txBody>
      </p:sp>
      <p:sp>
        <p:nvSpPr>
          <p:cNvPr id="4" name="Slide Number Placeholder 3"/>
          <p:cNvSpPr>
            <a:spLocks noGrp="1"/>
          </p:cNvSpPr>
          <p:nvPr>
            <p:ph type="sldNum" sz="quarter" idx="12"/>
          </p:nvPr>
        </p:nvSpPr>
        <p:spPr/>
        <p:txBody>
          <a:bodyPr/>
          <a:lstStyle/>
          <a:p>
            <a:fld id="{74EE26BC-8AC9-47DA-A363-9223D40FE1D7}" type="slidenum">
              <a:rPr lang="en-US" smtClean="0"/>
              <a:t>17</a:t>
            </a:fld>
            <a:endParaRPr lang="en-US" dirty="0"/>
          </a:p>
        </p:txBody>
      </p:sp>
      <p:pic>
        <p:nvPicPr>
          <p:cNvPr id="5" name="Picture 4"/>
          <p:cNvPicPr>
            <a:picLocks noChangeAspect="1"/>
          </p:cNvPicPr>
          <p:nvPr/>
        </p:nvPicPr>
        <p:blipFill>
          <a:blip r:embed="rId2"/>
          <a:stretch>
            <a:fillRect/>
          </a:stretch>
        </p:blipFill>
        <p:spPr>
          <a:xfrm>
            <a:off x="5753100" y="2799214"/>
            <a:ext cx="5003775" cy="2440866"/>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reflection blurRad="6350" stA="50000" endA="275" endPos="40000" dist="101600" dir="5400000" sy="-100000" algn="bl" rotWithShape="0"/>
          </a:effectLst>
        </p:spPr>
      </p:pic>
    </p:spTree>
    <p:extLst>
      <p:ext uri="{BB962C8B-B14F-4D97-AF65-F5344CB8AC3E}">
        <p14:creationId xmlns:p14="http://schemas.microsoft.com/office/powerpoint/2010/main" val="842852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a:xfrm>
            <a:off x="1503446" y="1175055"/>
            <a:ext cx="9185108" cy="3678303"/>
          </a:xfrm>
        </p:spPr>
        <p:txBody>
          <a:bodyPr/>
          <a:lstStyle/>
          <a:p>
            <a:pPr marL="0" indent="0" algn="ctr">
              <a:buNone/>
            </a:pPr>
            <a:r>
              <a:rPr lang="en-US" dirty="0"/>
              <a:t>Thank you to Dr. LaBelle and Dr. Kingsbury for their mentorship, advice, and laboratory equipment. Special thanks to Hayden McIver and the Fishbone prosthesis laboratory group for inputs and help throughout the year.  </a:t>
            </a:r>
          </a:p>
          <a:p>
            <a:pPr marL="0" indent="0">
              <a:buNone/>
            </a:pPr>
            <a:endParaRPr lang="en-US" dirty="0"/>
          </a:p>
        </p:txBody>
      </p:sp>
      <p:sp>
        <p:nvSpPr>
          <p:cNvPr id="4" name="Slide Number Placeholder 3"/>
          <p:cNvSpPr>
            <a:spLocks noGrp="1"/>
          </p:cNvSpPr>
          <p:nvPr>
            <p:ph type="sldNum" sz="quarter" idx="12"/>
          </p:nvPr>
        </p:nvSpPr>
        <p:spPr/>
        <p:txBody>
          <a:bodyPr/>
          <a:lstStyle/>
          <a:p>
            <a:fld id="{74EE26BC-8AC9-47DA-A363-9223D40FE1D7}" type="slidenum">
              <a:rPr lang="en-US" smtClean="0"/>
              <a:t>18</a:t>
            </a:fld>
            <a:endParaRPr lang="en-US" dirty="0"/>
          </a:p>
        </p:txBody>
      </p:sp>
      <p:pic>
        <p:nvPicPr>
          <p:cNvPr id="5" name="Picture 4" descr="https://www.wristbandnation.com/sites/default/upload/artwork/cartoon/cartoon16.png"/>
          <p:cNvPicPr>
            <a:picLocks noChangeAspect="1" noChangeArrowheads="1"/>
          </p:cNvPicPr>
          <p:nvPr/>
        </p:nvPicPr>
        <p:blipFill>
          <a:blip r:embed="rId2" cstate="print">
            <a:clrChange>
              <a:clrFrom>
                <a:srgbClr val="353535"/>
              </a:clrFrom>
              <a:clrTo>
                <a:srgbClr val="353535">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42202">
            <a:off x="4257023" y="2631815"/>
            <a:ext cx="3964768" cy="3964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588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t>
            </a:r>
            <a:r>
              <a:rPr lang="en-US" dirty="0"/>
              <a:t>1] K. Ziegler-Graham, E.J. MacKenzie, P.L. Ephraim, T.G. Travison, R. Brookmeyer Estimating the prevalence of limb loss in the United States: 2005 to 2050 </a:t>
            </a:r>
            <a:r>
              <a:rPr lang="en-US" i="1" dirty="0"/>
              <a:t>Arch Phys Med Rehabil</a:t>
            </a:r>
            <a:r>
              <a:rPr lang="en-US" dirty="0"/>
              <a:t>, 89 (3) (2008), pp. 422–429</a:t>
            </a:r>
          </a:p>
          <a:p>
            <a:r>
              <a:rPr lang="en-US" dirty="0"/>
              <a:t>[2] Biddiss, Elaine A., and Tom T. Chau. "Upper Limb Prosthesis use and Abandonment: A Survey of the Last 25 Years." </a:t>
            </a:r>
            <a:r>
              <a:rPr lang="en-US" i="1" dirty="0"/>
              <a:t>Prosthetics and Orthotics International</a:t>
            </a:r>
            <a:r>
              <a:rPr lang="en-US" dirty="0"/>
              <a:t> 31.3 (2007): 236-57. Web.</a:t>
            </a:r>
          </a:p>
          <a:p>
            <a:r>
              <a:rPr lang="en-US" dirty="0"/>
              <a:t>[3] Schultz, Aimee E., Susan P. Baade, and Todd A. Kuiken. "Expert Opinions on Success Factors for Upper-Limb Prostheses." </a:t>
            </a:r>
            <a:r>
              <a:rPr lang="en-US" i="1" dirty="0"/>
              <a:t>Journal of rehabilitation research and development </a:t>
            </a:r>
            <a:r>
              <a:rPr lang="en-US" dirty="0"/>
              <a:t>44.4 (2007): 483. Web.</a:t>
            </a:r>
          </a:p>
          <a:p>
            <a:r>
              <a:rPr lang="en-US" dirty="0"/>
              <a:t>[4] Davidson, Judith. "A Survey of the Satisfaction of Upper Limb Amputees with their Prostheses, their Lifestyles, and their Abilities." </a:t>
            </a:r>
            <a:r>
              <a:rPr lang="en-US" i="1" dirty="0"/>
              <a:t>Journal of hand therapy: official journal of the American Society of Hand Therapists</a:t>
            </a:r>
            <a:r>
              <a:rPr lang="en-US" dirty="0"/>
              <a:t> 15.1 (2002): 62-70. Web.</a:t>
            </a:r>
          </a:p>
          <a:p>
            <a:r>
              <a:rPr lang="en-US" dirty="0"/>
              <a:t>[5] O’Connell, Colleen. “Upper Limb Prosthetic Services Post Haiti Earthquake: Experiences and Recommendations of Haiti-Based Rehabilitation Program</a:t>
            </a:r>
            <a:r>
              <a:rPr lang="en-US" i="1" dirty="0"/>
              <a:t>.” Journal of Prosthetics and Orthotics</a:t>
            </a:r>
            <a:r>
              <a:rPr lang="en-US" dirty="0"/>
              <a:t> 2012 Vol. 24, Num. 2. pp. 77-79. Web.</a:t>
            </a:r>
          </a:p>
          <a:p>
            <a:r>
              <a:rPr lang="en-US" dirty="0"/>
              <a:t>[6] Wijk, Ulrika, et al. "Forearm Amputees' Views of Prosthesis use and Sensory Feedback." </a:t>
            </a:r>
            <a:r>
              <a:rPr lang="en-US" i="1" dirty="0"/>
              <a:t>Journal of hand therapy: official journal of the American Society of Hand Therapists</a:t>
            </a:r>
            <a:r>
              <a:rPr lang="en-US" dirty="0"/>
              <a:t> 28.3 (2015): 269-78. Web.</a:t>
            </a:r>
          </a:p>
          <a:p>
            <a:r>
              <a:rPr lang="en-US" dirty="0"/>
              <a:t>[7] O'Neill, Ciaran. "An Advanced, Low Cost Prosthetic Arm”. Web.</a:t>
            </a:r>
          </a:p>
          <a:p>
            <a:pPr marL="0" indent="0">
              <a:buNone/>
            </a:pPr>
            <a:endParaRPr lang="en-US" dirty="0"/>
          </a:p>
        </p:txBody>
      </p:sp>
      <p:sp>
        <p:nvSpPr>
          <p:cNvPr id="4" name="Slide Number Placeholder 3"/>
          <p:cNvSpPr>
            <a:spLocks noGrp="1"/>
          </p:cNvSpPr>
          <p:nvPr>
            <p:ph type="sldNum" sz="quarter" idx="12"/>
          </p:nvPr>
        </p:nvSpPr>
        <p:spPr/>
        <p:txBody>
          <a:bodyPr/>
          <a:lstStyle/>
          <a:p>
            <a:fld id="{74EE26BC-8AC9-47DA-A363-9223D40FE1D7}" type="slidenum">
              <a:rPr lang="en-US" smtClean="0"/>
              <a:t>19</a:t>
            </a:fld>
            <a:endParaRPr lang="en-US" dirty="0"/>
          </a:p>
        </p:txBody>
      </p:sp>
    </p:spTree>
    <p:extLst>
      <p:ext uri="{BB962C8B-B14F-4D97-AF65-F5344CB8AC3E}">
        <p14:creationId xmlns:p14="http://schemas.microsoft.com/office/powerpoint/2010/main" val="1523581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transradial prosthesis</a:t>
            </a:r>
            <a:endParaRPr lang="en-US" dirty="0"/>
          </a:p>
        </p:txBody>
      </p:sp>
      <p:sp>
        <p:nvSpPr>
          <p:cNvPr id="4" name="Text Placeholder 3"/>
          <p:cNvSpPr>
            <a:spLocks noGrp="1"/>
          </p:cNvSpPr>
          <p:nvPr>
            <p:ph type="body" idx="1"/>
          </p:nvPr>
        </p:nvSpPr>
        <p:spPr>
          <a:xfrm>
            <a:off x="887219" y="1887821"/>
            <a:ext cx="5087075" cy="536005"/>
          </a:xfrm>
        </p:spPr>
        <p:txBody>
          <a:bodyPr/>
          <a:lstStyle/>
          <a:p>
            <a:r>
              <a:rPr lang="en-US" dirty="0" smtClean="0"/>
              <a:t>Body-powered  </a:t>
            </a:r>
            <a:endParaRPr lang="en-US" dirty="0"/>
          </a:p>
        </p:txBody>
      </p:sp>
      <p:sp>
        <p:nvSpPr>
          <p:cNvPr id="5" name="Content Placeholder 4"/>
          <p:cNvSpPr>
            <a:spLocks noGrp="1"/>
          </p:cNvSpPr>
          <p:nvPr>
            <p:ph sz="half" idx="2"/>
          </p:nvPr>
        </p:nvSpPr>
        <p:spPr>
          <a:xfrm>
            <a:off x="581194" y="2562981"/>
            <a:ext cx="5393100" cy="2934999"/>
          </a:xfrm>
        </p:spPr>
        <p:txBody>
          <a:bodyPr/>
          <a:lstStyle/>
          <a:p>
            <a:r>
              <a:rPr lang="en-US" dirty="0" smtClean="0"/>
              <a:t>Uses cables and body movement to simulate movement in the prosthesis</a:t>
            </a:r>
          </a:p>
          <a:p>
            <a:r>
              <a:rPr lang="en-US" dirty="0" smtClean="0"/>
              <a:t>Limited, but reliable movement</a:t>
            </a:r>
          </a:p>
          <a:p>
            <a:endParaRPr lang="en-US" dirty="0"/>
          </a:p>
        </p:txBody>
      </p:sp>
      <p:sp>
        <p:nvSpPr>
          <p:cNvPr id="6" name="Text Placeholder 5"/>
          <p:cNvSpPr>
            <a:spLocks noGrp="1"/>
          </p:cNvSpPr>
          <p:nvPr>
            <p:ph type="body" sz="quarter" idx="3"/>
          </p:nvPr>
        </p:nvSpPr>
        <p:spPr>
          <a:xfrm>
            <a:off x="6523735" y="1887821"/>
            <a:ext cx="5087073" cy="553373"/>
          </a:xfrm>
        </p:spPr>
        <p:txBody>
          <a:bodyPr/>
          <a:lstStyle/>
          <a:p>
            <a:r>
              <a:rPr lang="en-US" dirty="0" smtClean="0"/>
              <a:t>Externally/battery powered</a:t>
            </a:r>
            <a:endParaRPr lang="en-US" dirty="0"/>
          </a:p>
        </p:txBody>
      </p:sp>
      <p:sp>
        <p:nvSpPr>
          <p:cNvPr id="7" name="Content Placeholder 6"/>
          <p:cNvSpPr>
            <a:spLocks noGrp="1"/>
          </p:cNvSpPr>
          <p:nvPr>
            <p:ph sz="quarter" idx="4"/>
          </p:nvPr>
        </p:nvSpPr>
        <p:spPr>
          <a:xfrm>
            <a:off x="6217709" y="2562981"/>
            <a:ext cx="5393100" cy="2934999"/>
          </a:xfrm>
        </p:spPr>
        <p:txBody>
          <a:bodyPr/>
          <a:lstStyle/>
          <a:p>
            <a:r>
              <a:rPr lang="en-US" dirty="0" smtClean="0"/>
              <a:t>Uses lithium gel batteries to power motors or other such actuators to simulate movement</a:t>
            </a:r>
          </a:p>
          <a:p>
            <a:r>
              <a:rPr lang="en-US" dirty="0" smtClean="0"/>
              <a:t>Movement dependent on bio signals</a:t>
            </a:r>
          </a:p>
          <a:p>
            <a:r>
              <a:rPr lang="en-US" dirty="0" smtClean="0"/>
              <a:t>DOF</a:t>
            </a:r>
            <a:endParaRPr lang="en-US" dirty="0"/>
          </a:p>
          <a:p>
            <a:endParaRPr lang="en-US" dirty="0" smtClean="0"/>
          </a:p>
          <a:p>
            <a:endParaRPr lang="en-US" dirty="0"/>
          </a:p>
        </p:txBody>
      </p:sp>
      <p:pic>
        <p:nvPicPr>
          <p:cNvPr id="1026" name="Picture 2" descr="http://www.upperlimbprosthetics.info/web_images/figure_8_simple.jpg"/>
          <p:cNvPicPr>
            <a:picLocks noChangeAspect="1" noChangeArrowheads="1"/>
          </p:cNvPicPr>
          <p:nvPr/>
        </p:nvPicPr>
        <p:blipFill rotWithShape="1">
          <a:blip r:embed="rId3">
            <a:extLst>
              <a:ext uri="{28A0092B-C50C-407E-A947-70E740481C1C}">
                <a14:useLocalDpi xmlns:a14="http://schemas.microsoft.com/office/drawing/2010/main" val="0"/>
              </a:ext>
            </a:extLst>
          </a:blip>
          <a:srcRect r="52799"/>
          <a:stretch/>
        </p:blipFill>
        <p:spPr bwMode="auto">
          <a:xfrm>
            <a:off x="887219" y="3777625"/>
            <a:ext cx="2219246" cy="2359954"/>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 y="6561596"/>
            <a:ext cx="6096000" cy="276999"/>
          </a:xfrm>
          <a:prstGeom prst="rect">
            <a:avLst/>
          </a:prstGeom>
        </p:spPr>
        <p:txBody>
          <a:bodyPr>
            <a:spAutoFit/>
          </a:bodyPr>
          <a:lstStyle/>
          <a:p>
            <a:r>
              <a:rPr lang="en-US" sz="1200" dirty="0" smtClean="0"/>
              <a:t>http://www.upperlimbprosthetics.info/index.php?p=1_9_Body-Powered</a:t>
            </a:r>
            <a:endParaRPr lang="en-US" sz="1200" dirty="0"/>
          </a:p>
        </p:txBody>
      </p:sp>
      <p:sp>
        <p:nvSpPr>
          <p:cNvPr id="9" name="Slide Number Placeholder 8"/>
          <p:cNvSpPr>
            <a:spLocks noGrp="1"/>
          </p:cNvSpPr>
          <p:nvPr>
            <p:ph type="sldNum" sz="quarter" idx="12"/>
          </p:nvPr>
        </p:nvSpPr>
        <p:spPr/>
        <p:txBody>
          <a:bodyPr/>
          <a:lstStyle/>
          <a:p>
            <a:fld id="{74EE26BC-8AC9-47DA-A363-9223D40FE1D7}" type="slidenum">
              <a:rPr lang="en-US" smtClean="0"/>
              <a:t>2</a:t>
            </a:fld>
            <a:endParaRPr lang="en-US" dirty="0"/>
          </a:p>
        </p:txBody>
      </p:sp>
      <p:pic>
        <p:nvPicPr>
          <p:cNvPr id="1028" name="Picture 4" descr="http://www.upperlimbprosthetics.info/web_images/contine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735" y="4257489"/>
            <a:ext cx="3546224" cy="1400226"/>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6523735" y="6561597"/>
            <a:ext cx="6096000" cy="276999"/>
          </a:xfrm>
          <a:prstGeom prst="rect">
            <a:avLst/>
          </a:prstGeom>
        </p:spPr>
        <p:txBody>
          <a:bodyPr>
            <a:spAutoFit/>
          </a:bodyPr>
          <a:lstStyle/>
          <a:p>
            <a:r>
              <a:rPr lang="en-US" sz="1200" dirty="0" smtClean="0"/>
              <a:t>http://www.upperlimbprosthetics.info/index.php?p=1_10_Externally-Powered</a:t>
            </a:r>
            <a:endParaRPr lang="en-US" sz="1200" dirty="0"/>
          </a:p>
        </p:txBody>
      </p:sp>
    </p:spTree>
    <p:extLst>
      <p:ext uri="{BB962C8B-B14F-4D97-AF65-F5344CB8AC3E}">
        <p14:creationId xmlns:p14="http://schemas.microsoft.com/office/powerpoint/2010/main" val="3427715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7500" lnSpcReduction="20000"/>
          </a:bodyPr>
          <a:lstStyle/>
          <a:p>
            <a:r>
              <a:rPr lang="en-US" dirty="0"/>
              <a:t>[8] Herbert, Nicholas, et al. "A Preliminary Investigation into the Development of 3-D Printing of Prosthetic Sockets." </a:t>
            </a:r>
            <a:r>
              <a:rPr lang="en-US" i="1" dirty="0"/>
              <a:t>Journal of rehabilitation research and development </a:t>
            </a:r>
            <a:r>
              <a:rPr lang="en-US" dirty="0"/>
              <a:t>42.2 (2005): 141. Web.</a:t>
            </a:r>
          </a:p>
          <a:p>
            <a:r>
              <a:rPr lang="en-US" dirty="0"/>
              <a:t>[9] Gretsch, K. F., et al. "Development of Novel 3D-Printed Robotic Prosthetic for Transradial Amputees." </a:t>
            </a:r>
            <a:r>
              <a:rPr lang="en-US" i="1" dirty="0"/>
              <a:t>Prosthetics and Orthotics International </a:t>
            </a:r>
            <a:r>
              <a:rPr lang="en-US" dirty="0"/>
              <a:t>(2015) Web.</a:t>
            </a:r>
          </a:p>
          <a:p>
            <a:r>
              <a:rPr lang="en-US" dirty="0"/>
              <a:t>[10] O'Keeffe, Bernard. "Prosthetic Rehabilitation of the Upper Limb Amputee." </a:t>
            </a:r>
            <a:r>
              <a:rPr lang="en-US" i="1" dirty="0"/>
              <a:t>Indian journal of plastic surgery: official publication of the Association of Plastic Surgeons of India</a:t>
            </a:r>
            <a:r>
              <a:rPr lang="en-US" dirty="0"/>
              <a:t> 44.2 (2011): 246-52. Web.</a:t>
            </a:r>
          </a:p>
          <a:p>
            <a:r>
              <a:rPr lang="en-US" dirty="0"/>
              <a:t>[11] “Chapter 4 Mechanical Properties of Biomaterials". </a:t>
            </a:r>
            <a:r>
              <a:rPr lang="en-US" i="1" dirty="0"/>
              <a:t>Biomaterials - The intersection of Biology and Material Science.</a:t>
            </a:r>
            <a:r>
              <a:rPr lang="en-US" dirty="0"/>
              <a:t> New Jersey, United States: Pearson Prentice Hall Bioengineering. 2008. p. 152.</a:t>
            </a:r>
          </a:p>
          <a:p>
            <a:r>
              <a:rPr lang="en-US" dirty="0"/>
              <a:t>[12] Carey, Stephanie L., et al. "Golf Hand Prosthesis Performance of Transradial Amputees." </a:t>
            </a:r>
            <a:r>
              <a:rPr lang="en-US" i="1" dirty="0"/>
              <a:t>Prosthetics and orthotics international</a:t>
            </a:r>
            <a:r>
              <a:rPr lang="en-US" dirty="0"/>
              <a:t> 39.3 (2015): 244. Web.</a:t>
            </a:r>
          </a:p>
          <a:p>
            <a:r>
              <a:rPr lang="en-US" dirty="0"/>
              <a:t>[13] Chiu, James, and Stephen N. Robinovitch. "Prediction of Upper Extremity Impact Forces during Falls on the Outstretched Hand." </a:t>
            </a:r>
            <a:r>
              <a:rPr lang="en-US" i="1" dirty="0"/>
              <a:t>Journal of Biomechanics</a:t>
            </a:r>
            <a:r>
              <a:rPr lang="en-US" dirty="0"/>
              <a:t> 31.12 (1998): 1169-76. Web.	</a:t>
            </a:r>
          </a:p>
          <a:p>
            <a:r>
              <a:rPr lang="en-US" dirty="0"/>
              <a:t>[14] O'Sullivan, LW, and TJ Gallwey. "Forearm Torque Strengths and Discomfort Profiles in Pronation and Supination." </a:t>
            </a:r>
            <a:r>
              <a:rPr lang="en-US" i="1" dirty="0"/>
              <a:t>Ergonomics </a:t>
            </a:r>
            <a:r>
              <a:rPr lang="en-US" dirty="0"/>
              <a:t>48.6 (2005): 703-21. Web.</a:t>
            </a:r>
          </a:p>
          <a:p>
            <a:r>
              <a:rPr lang="en-US" dirty="0"/>
              <a:t>[15] "Flexure Test." </a:t>
            </a:r>
            <a:r>
              <a:rPr lang="en-US" i="1" dirty="0"/>
              <a:t>Instron</a:t>
            </a:r>
            <a:r>
              <a:rPr lang="en-US" dirty="0"/>
              <a:t>. N.p., n.d. Web. 24 Mar. 2016.	</a:t>
            </a:r>
          </a:p>
          <a:p>
            <a:pPr marL="0" indent="0">
              <a:buNone/>
            </a:pPr>
            <a:endParaRPr lang="en-US" dirty="0"/>
          </a:p>
        </p:txBody>
      </p:sp>
      <p:sp>
        <p:nvSpPr>
          <p:cNvPr id="4" name="Slide Number Placeholder 3"/>
          <p:cNvSpPr>
            <a:spLocks noGrp="1"/>
          </p:cNvSpPr>
          <p:nvPr>
            <p:ph type="sldNum" sz="quarter" idx="12"/>
          </p:nvPr>
        </p:nvSpPr>
        <p:spPr/>
        <p:txBody>
          <a:bodyPr/>
          <a:lstStyle/>
          <a:p>
            <a:fld id="{74EE26BC-8AC9-47DA-A363-9223D40FE1D7}" type="slidenum">
              <a:rPr lang="en-US" smtClean="0"/>
              <a:t>20</a:t>
            </a:fld>
            <a:endParaRPr lang="en-US" dirty="0"/>
          </a:p>
        </p:txBody>
      </p:sp>
    </p:spTree>
    <p:extLst>
      <p:ext uri="{BB962C8B-B14F-4D97-AF65-F5344CB8AC3E}">
        <p14:creationId xmlns:p14="http://schemas.microsoft.com/office/powerpoint/2010/main" val="1319580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advancements</a:t>
            </a:r>
            <a:endParaRPr lang="en-US" dirty="0"/>
          </a:p>
        </p:txBody>
      </p:sp>
      <p:sp>
        <p:nvSpPr>
          <p:cNvPr id="7" name="Slide Number Placeholder 6"/>
          <p:cNvSpPr>
            <a:spLocks noGrp="1"/>
          </p:cNvSpPr>
          <p:nvPr>
            <p:ph type="sldNum" sz="quarter" idx="12"/>
          </p:nvPr>
        </p:nvSpPr>
        <p:spPr/>
        <p:txBody>
          <a:bodyPr/>
          <a:lstStyle/>
          <a:p>
            <a:fld id="{74EE26BC-8AC9-47DA-A363-9223D40FE1D7}" type="slidenum">
              <a:rPr lang="en-US" smtClean="0"/>
              <a:t>3</a:t>
            </a:fld>
            <a:endParaRPr lang="en-US" dirty="0"/>
          </a:p>
        </p:txBody>
      </p:sp>
      <p:pic>
        <p:nvPicPr>
          <p:cNvPr id="4" name="Picture 3"/>
          <p:cNvPicPr>
            <a:picLocks noChangeAspect="1"/>
          </p:cNvPicPr>
          <p:nvPr/>
        </p:nvPicPr>
        <p:blipFill>
          <a:blip r:embed="rId2"/>
          <a:stretch>
            <a:fillRect/>
          </a:stretch>
        </p:blipFill>
        <p:spPr>
          <a:xfrm>
            <a:off x="1968650" y="2206105"/>
            <a:ext cx="8254699" cy="4115157"/>
          </a:xfrm>
          <a:prstGeom prst="rect">
            <a:avLst/>
          </a:prstGeom>
        </p:spPr>
      </p:pic>
      <p:pic>
        <p:nvPicPr>
          <p:cNvPr id="5" name="Picture 4" descr="http://www.oandp.com/articles/images/2011-12_02/12-02_02.jpg"/>
          <p:cNvPicPr>
            <a:picLocks noChangeAspect="1" noChangeArrowheads="1"/>
          </p:cNvPicPr>
          <p:nvPr/>
        </p:nvPicPr>
        <p:blipFill rotWithShape="1">
          <a:blip r:embed="rId3">
            <a:extLst>
              <a:ext uri="{28A0092B-C50C-407E-A947-70E740481C1C}">
                <a14:useLocalDpi xmlns:a14="http://schemas.microsoft.com/office/drawing/2010/main" val="0"/>
              </a:ext>
            </a:extLst>
          </a:blip>
          <a:srcRect l="1027" t="6147" r="-1027" b="12053"/>
          <a:stretch/>
        </p:blipFill>
        <p:spPr bwMode="auto">
          <a:xfrm>
            <a:off x="7079680" y="2278294"/>
            <a:ext cx="2353078" cy="11055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2" descr="http://img.youtube.com/vi/Lm9d-M6TERQ/0.jpg"/>
          <p:cNvPicPr>
            <a:picLocks noChangeAspect="1" noChangeArrowheads="1"/>
          </p:cNvPicPr>
          <p:nvPr/>
        </p:nvPicPr>
        <p:blipFill rotWithShape="1">
          <a:blip r:embed="rId4">
            <a:extLst>
              <a:ext uri="{28A0092B-C50C-407E-A947-70E740481C1C}">
                <a14:useLocalDpi xmlns:a14="http://schemas.microsoft.com/office/drawing/2010/main" val="0"/>
              </a:ext>
            </a:extLst>
          </a:blip>
          <a:srcRect l="27782" t="48123" r="20112" b="18062"/>
          <a:stretch/>
        </p:blipFill>
        <p:spPr bwMode="auto">
          <a:xfrm>
            <a:off x="7042170" y="5111648"/>
            <a:ext cx="2382252" cy="1159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7042170" y="3693895"/>
            <a:ext cx="2390588" cy="1121108"/>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68158" y="6355350"/>
            <a:ext cx="3550716" cy="307777"/>
          </a:xfrm>
          <a:prstGeom prst="rect">
            <a:avLst/>
          </a:prstGeom>
        </p:spPr>
        <p:txBody>
          <a:bodyPr wrap="none">
            <a:spAutoFit/>
          </a:bodyPr>
          <a:lstStyle/>
          <a:p>
            <a:r>
              <a:rPr lang="en-US" sz="1400" dirty="0" smtClean="0"/>
              <a:t>http://www.synergypo.com/?page_id=255</a:t>
            </a:r>
            <a:endParaRPr lang="en-US" sz="1400" dirty="0"/>
          </a:p>
        </p:txBody>
      </p:sp>
      <p:sp>
        <p:nvSpPr>
          <p:cNvPr id="12" name="Rectangle 11"/>
          <p:cNvSpPr/>
          <p:nvPr/>
        </p:nvSpPr>
        <p:spPr>
          <a:xfrm>
            <a:off x="-68158" y="6572098"/>
            <a:ext cx="4073616" cy="307777"/>
          </a:xfrm>
          <a:prstGeom prst="rect">
            <a:avLst/>
          </a:prstGeom>
        </p:spPr>
        <p:txBody>
          <a:bodyPr wrap="none">
            <a:spAutoFit/>
          </a:bodyPr>
          <a:lstStyle/>
          <a:p>
            <a:r>
              <a:rPr lang="en-US" sz="1400" dirty="0" smtClean="0"/>
              <a:t>https://img.youtube.com/vi/Lm9d-M6TERQ/0.jpg</a:t>
            </a:r>
            <a:endParaRPr lang="en-US" sz="1400" dirty="0"/>
          </a:p>
        </p:txBody>
      </p:sp>
      <p:sp>
        <p:nvSpPr>
          <p:cNvPr id="13" name="Rectangle 12"/>
          <p:cNvSpPr/>
          <p:nvPr/>
        </p:nvSpPr>
        <p:spPr>
          <a:xfrm>
            <a:off x="-68158" y="6121859"/>
            <a:ext cx="6096000" cy="307777"/>
          </a:xfrm>
          <a:prstGeom prst="rect">
            <a:avLst/>
          </a:prstGeom>
        </p:spPr>
        <p:txBody>
          <a:bodyPr>
            <a:spAutoFit/>
          </a:bodyPr>
          <a:lstStyle/>
          <a:p>
            <a:r>
              <a:rPr lang="en-US" sz="1400" dirty="0" smtClean="0"/>
              <a:t>http://www.oandp.com/articles/images/2011-12_02/12-02_02.jpg</a:t>
            </a:r>
            <a:endParaRPr lang="en-US" sz="1400" dirty="0"/>
          </a:p>
        </p:txBody>
      </p:sp>
    </p:spTree>
    <p:extLst>
      <p:ext uri="{BB962C8B-B14F-4D97-AF65-F5344CB8AC3E}">
        <p14:creationId xmlns:p14="http://schemas.microsoft.com/office/powerpoint/2010/main" val="3070207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advancements</a:t>
            </a:r>
            <a:endParaRPr lang="en-US" dirty="0"/>
          </a:p>
        </p:txBody>
      </p:sp>
      <p:sp>
        <p:nvSpPr>
          <p:cNvPr id="7" name="Slide Number Placeholder 6"/>
          <p:cNvSpPr>
            <a:spLocks noGrp="1"/>
          </p:cNvSpPr>
          <p:nvPr>
            <p:ph type="sldNum" sz="quarter" idx="12"/>
          </p:nvPr>
        </p:nvSpPr>
        <p:spPr/>
        <p:txBody>
          <a:bodyPr/>
          <a:lstStyle/>
          <a:p>
            <a:fld id="{74EE26BC-8AC9-47DA-A363-9223D40FE1D7}" type="slidenum">
              <a:rPr lang="en-US" smtClean="0"/>
              <a:t>4</a:t>
            </a:fld>
            <a:endParaRPr lang="en-US" dirty="0"/>
          </a:p>
        </p:txBody>
      </p:sp>
      <p:pic>
        <p:nvPicPr>
          <p:cNvPr id="4" name="Picture 3"/>
          <p:cNvPicPr>
            <a:picLocks noChangeAspect="1"/>
          </p:cNvPicPr>
          <p:nvPr/>
        </p:nvPicPr>
        <p:blipFill>
          <a:blip r:embed="rId2"/>
          <a:stretch>
            <a:fillRect/>
          </a:stretch>
        </p:blipFill>
        <p:spPr>
          <a:xfrm>
            <a:off x="1968650" y="2206105"/>
            <a:ext cx="8254699" cy="4115157"/>
          </a:xfrm>
          <a:prstGeom prst="rect">
            <a:avLst/>
          </a:prstGeom>
        </p:spPr>
      </p:pic>
      <p:pic>
        <p:nvPicPr>
          <p:cNvPr id="6" name="Picture 2" descr="http://img.youtube.com/vi/Lm9d-M6TERQ/0.jpg"/>
          <p:cNvPicPr>
            <a:picLocks noChangeAspect="1" noChangeArrowheads="1"/>
          </p:cNvPicPr>
          <p:nvPr/>
        </p:nvPicPr>
        <p:blipFill rotWithShape="1">
          <a:blip r:embed="rId3">
            <a:extLst>
              <a:ext uri="{28A0092B-C50C-407E-A947-70E740481C1C}">
                <a14:useLocalDpi xmlns:a14="http://schemas.microsoft.com/office/drawing/2010/main" val="0"/>
              </a:ext>
            </a:extLst>
          </a:blip>
          <a:srcRect l="27782" t="48123" r="20112" b="18062"/>
          <a:stretch/>
        </p:blipFill>
        <p:spPr bwMode="auto">
          <a:xfrm>
            <a:off x="7042170" y="5111648"/>
            <a:ext cx="2382252" cy="1159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7042170" y="3693895"/>
            <a:ext cx="2390588" cy="1121108"/>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68158" y="6355350"/>
            <a:ext cx="3550716" cy="307777"/>
          </a:xfrm>
          <a:prstGeom prst="rect">
            <a:avLst/>
          </a:prstGeom>
        </p:spPr>
        <p:txBody>
          <a:bodyPr wrap="none">
            <a:spAutoFit/>
          </a:bodyPr>
          <a:lstStyle/>
          <a:p>
            <a:r>
              <a:rPr lang="en-US" sz="1400" dirty="0" smtClean="0"/>
              <a:t>http://www.synergypo.com/?page_id=255</a:t>
            </a:r>
            <a:endParaRPr lang="en-US" sz="1400" dirty="0"/>
          </a:p>
        </p:txBody>
      </p:sp>
      <p:sp>
        <p:nvSpPr>
          <p:cNvPr id="12" name="Rectangle 11"/>
          <p:cNvSpPr/>
          <p:nvPr/>
        </p:nvSpPr>
        <p:spPr>
          <a:xfrm>
            <a:off x="-68158" y="6572098"/>
            <a:ext cx="4073616" cy="307777"/>
          </a:xfrm>
          <a:prstGeom prst="rect">
            <a:avLst/>
          </a:prstGeom>
        </p:spPr>
        <p:txBody>
          <a:bodyPr wrap="none">
            <a:spAutoFit/>
          </a:bodyPr>
          <a:lstStyle/>
          <a:p>
            <a:r>
              <a:rPr lang="en-US" sz="1400" dirty="0" smtClean="0"/>
              <a:t>https://img.youtube.com/vi/Lm9d-M6TERQ/0.jpg</a:t>
            </a:r>
            <a:endParaRPr lang="en-US" sz="1400" dirty="0"/>
          </a:p>
        </p:txBody>
      </p:sp>
    </p:spTree>
    <p:extLst>
      <p:ext uri="{BB962C8B-B14F-4D97-AF65-F5344CB8AC3E}">
        <p14:creationId xmlns:p14="http://schemas.microsoft.com/office/powerpoint/2010/main" val="3530524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advancements</a:t>
            </a:r>
            <a:endParaRPr lang="en-US" dirty="0"/>
          </a:p>
        </p:txBody>
      </p:sp>
      <p:sp>
        <p:nvSpPr>
          <p:cNvPr id="7" name="Slide Number Placeholder 6"/>
          <p:cNvSpPr>
            <a:spLocks noGrp="1"/>
          </p:cNvSpPr>
          <p:nvPr>
            <p:ph type="sldNum" sz="quarter" idx="12"/>
          </p:nvPr>
        </p:nvSpPr>
        <p:spPr/>
        <p:txBody>
          <a:bodyPr/>
          <a:lstStyle/>
          <a:p>
            <a:fld id="{74EE26BC-8AC9-47DA-A363-9223D40FE1D7}" type="slidenum">
              <a:rPr lang="en-US" smtClean="0"/>
              <a:t>5</a:t>
            </a:fld>
            <a:endParaRPr lang="en-US" dirty="0"/>
          </a:p>
        </p:txBody>
      </p:sp>
      <p:pic>
        <p:nvPicPr>
          <p:cNvPr id="4" name="Picture 3"/>
          <p:cNvPicPr>
            <a:picLocks noChangeAspect="1"/>
          </p:cNvPicPr>
          <p:nvPr/>
        </p:nvPicPr>
        <p:blipFill>
          <a:blip r:embed="rId2"/>
          <a:stretch>
            <a:fillRect/>
          </a:stretch>
        </p:blipFill>
        <p:spPr>
          <a:xfrm>
            <a:off x="1968650" y="2206105"/>
            <a:ext cx="8254699" cy="4115157"/>
          </a:xfrm>
          <a:prstGeom prst="rect">
            <a:avLst/>
          </a:prstGeom>
        </p:spPr>
      </p:pic>
      <p:pic>
        <p:nvPicPr>
          <p:cNvPr id="6" name="Picture 2" descr="http://img.youtube.com/vi/Lm9d-M6TERQ/0.jpg"/>
          <p:cNvPicPr>
            <a:picLocks noChangeAspect="1" noChangeArrowheads="1"/>
          </p:cNvPicPr>
          <p:nvPr/>
        </p:nvPicPr>
        <p:blipFill rotWithShape="1">
          <a:blip r:embed="rId3">
            <a:extLst>
              <a:ext uri="{28A0092B-C50C-407E-A947-70E740481C1C}">
                <a14:useLocalDpi xmlns:a14="http://schemas.microsoft.com/office/drawing/2010/main" val="0"/>
              </a:ext>
            </a:extLst>
          </a:blip>
          <a:srcRect l="27782" t="48123" r="20112" b="18062"/>
          <a:stretch/>
        </p:blipFill>
        <p:spPr bwMode="auto">
          <a:xfrm>
            <a:off x="7042170" y="5111648"/>
            <a:ext cx="2382252" cy="1159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68158" y="6572098"/>
            <a:ext cx="4073616" cy="307777"/>
          </a:xfrm>
          <a:prstGeom prst="rect">
            <a:avLst/>
          </a:prstGeom>
        </p:spPr>
        <p:txBody>
          <a:bodyPr wrap="none">
            <a:spAutoFit/>
          </a:bodyPr>
          <a:lstStyle/>
          <a:p>
            <a:r>
              <a:rPr lang="en-US" sz="1400" dirty="0" smtClean="0"/>
              <a:t>https://img.youtube.com/vi/Lm9d-M6TERQ/0.jpg</a:t>
            </a:r>
            <a:endParaRPr lang="en-US" sz="1400" dirty="0"/>
          </a:p>
        </p:txBody>
      </p:sp>
    </p:spTree>
    <p:extLst>
      <p:ext uri="{BB962C8B-B14F-4D97-AF65-F5344CB8AC3E}">
        <p14:creationId xmlns:p14="http://schemas.microsoft.com/office/powerpoint/2010/main" val="2968598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advancements</a:t>
            </a:r>
            <a:endParaRPr lang="en-US" dirty="0"/>
          </a:p>
        </p:txBody>
      </p:sp>
      <p:sp>
        <p:nvSpPr>
          <p:cNvPr id="7" name="Slide Number Placeholder 6"/>
          <p:cNvSpPr>
            <a:spLocks noGrp="1"/>
          </p:cNvSpPr>
          <p:nvPr>
            <p:ph type="sldNum" sz="quarter" idx="12"/>
          </p:nvPr>
        </p:nvSpPr>
        <p:spPr/>
        <p:txBody>
          <a:bodyPr/>
          <a:lstStyle/>
          <a:p>
            <a:fld id="{74EE26BC-8AC9-47DA-A363-9223D40FE1D7}" type="slidenum">
              <a:rPr lang="en-US" smtClean="0"/>
              <a:t>6</a:t>
            </a:fld>
            <a:endParaRPr lang="en-US" dirty="0"/>
          </a:p>
        </p:txBody>
      </p:sp>
      <p:pic>
        <p:nvPicPr>
          <p:cNvPr id="4" name="Picture 3"/>
          <p:cNvPicPr>
            <a:picLocks noChangeAspect="1"/>
          </p:cNvPicPr>
          <p:nvPr/>
        </p:nvPicPr>
        <p:blipFill>
          <a:blip r:embed="rId2"/>
          <a:stretch>
            <a:fillRect/>
          </a:stretch>
        </p:blipFill>
        <p:spPr>
          <a:xfrm>
            <a:off x="1968650" y="2206105"/>
            <a:ext cx="8254699" cy="4115157"/>
          </a:xfrm>
          <a:prstGeom prst="rect">
            <a:avLst/>
          </a:prstGeom>
        </p:spPr>
      </p:pic>
    </p:spTree>
    <p:extLst>
      <p:ext uri="{BB962C8B-B14F-4D97-AF65-F5344CB8AC3E}">
        <p14:creationId xmlns:p14="http://schemas.microsoft.com/office/powerpoint/2010/main" val="3709249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Fishbone</a:t>
            </a:r>
            <a:endParaRPr lang="en-US" dirty="0"/>
          </a:p>
        </p:txBody>
      </p:sp>
      <p:sp>
        <p:nvSpPr>
          <p:cNvPr id="3" name="Content Placeholder 2"/>
          <p:cNvSpPr>
            <a:spLocks noGrp="1"/>
          </p:cNvSpPr>
          <p:nvPr>
            <p:ph idx="1"/>
          </p:nvPr>
        </p:nvSpPr>
        <p:spPr/>
        <p:txBody>
          <a:bodyPr/>
          <a:lstStyle/>
          <a:p>
            <a:pPr marL="0" indent="0">
              <a:buNone/>
            </a:pPr>
            <a:r>
              <a:rPr lang="en-US" dirty="0" smtClean="0"/>
              <a:t>We propose a </a:t>
            </a:r>
            <a:r>
              <a:rPr lang="en-US" b="1" dirty="0" smtClean="0"/>
              <a:t>lightweight</a:t>
            </a:r>
            <a:r>
              <a:rPr lang="en-US" dirty="0" smtClean="0"/>
              <a:t> transradial prosthetic shaft, created with </a:t>
            </a:r>
            <a:r>
              <a:rPr lang="en-US" b="1" dirty="0" smtClean="0"/>
              <a:t>advance manufacturing </a:t>
            </a:r>
            <a:r>
              <a:rPr lang="en-US" dirty="0" smtClean="0"/>
              <a:t>and </a:t>
            </a:r>
            <a:r>
              <a:rPr lang="en-US" b="1" dirty="0" smtClean="0"/>
              <a:t>press-fit</a:t>
            </a:r>
            <a:r>
              <a:rPr lang="en-US" dirty="0" smtClean="0"/>
              <a:t> techniques, to meet end-market and customer needs for patients with below the elbow amputations or congenital anomalies.</a:t>
            </a:r>
          </a:p>
          <a:p>
            <a:pPr marL="0" indent="0">
              <a:buNone/>
            </a:pPr>
            <a:endParaRPr lang="en-US" dirty="0" smtClean="0"/>
          </a:p>
          <a:p>
            <a:r>
              <a:rPr lang="en-US" dirty="0"/>
              <a:t>41,000 patients with upper-limb deficiencies [1]</a:t>
            </a:r>
          </a:p>
          <a:p>
            <a:r>
              <a:rPr lang="en-US" dirty="0"/>
              <a:t>Current market product failures </a:t>
            </a:r>
            <a:r>
              <a:rPr lang="en-US" dirty="0" smtClean="0"/>
              <a:t>[3-9]</a:t>
            </a:r>
            <a:endParaRPr lang="en-US" dirty="0"/>
          </a:p>
          <a:p>
            <a:pPr lvl="1"/>
            <a:r>
              <a:rPr lang="en-US" dirty="0"/>
              <a:t>Weight</a:t>
            </a:r>
          </a:p>
          <a:p>
            <a:pPr lvl="1"/>
            <a:r>
              <a:rPr lang="en-US" dirty="0"/>
              <a:t>Balance</a:t>
            </a:r>
          </a:p>
          <a:p>
            <a:pPr lvl="1"/>
            <a:r>
              <a:rPr lang="en-US" dirty="0"/>
              <a:t>Durability</a:t>
            </a:r>
          </a:p>
          <a:p>
            <a:pPr lvl="1"/>
            <a:r>
              <a:rPr lang="en-US" dirty="0" smtClean="0"/>
              <a:t>Provides protective shielding to internal components</a:t>
            </a:r>
            <a:endParaRPr lang="en-US" dirty="0"/>
          </a:p>
        </p:txBody>
      </p:sp>
      <p:sp>
        <p:nvSpPr>
          <p:cNvPr id="4" name="Slide Number Placeholder 3"/>
          <p:cNvSpPr>
            <a:spLocks noGrp="1"/>
          </p:cNvSpPr>
          <p:nvPr>
            <p:ph type="sldNum" sz="quarter" idx="12"/>
          </p:nvPr>
        </p:nvSpPr>
        <p:spPr/>
        <p:txBody>
          <a:bodyPr/>
          <a:lstStyle/>
          <a:p>
            <a:fld id="{74EE26BC-8AC9-47DA-A363-9223D40FE1D7}" type="slidenum">
              <a:rPr lang="en-US" smtClean="0"/>
              <a:t>7</a:t>
            </a:fld>
            <a:endParaRPr lang="en-US" dirty="0"/>
          </a:p>
        </p:txBody>
      </p:sp>
    </p:spTree>
    <p:extLst>
      <p:ext uri="{BB962C8B-B14F-4D97-AF65-F5344CB8AC3E}">
        <p14:creationId xmlns:p14="http://schemas.microsoft.com/office/powerpoint/2010/main" val="3481140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Press-fit application</a:t>
            </a:r>
            <a:endParaRPr lang="en-US" dirty="0"/>
          </a:p>
        </p:txBody>
      </p:sp>
      <p:sp>
        <p:nvSpPr>
          <p:cNvPr id="3" name="Content Placeholder 2"/>
          <p:cNvSpPr>
            <a:spLocks noGrp="1"/>
          </p:cNvSpPr>
          <p:nvPr>
            <p:ph idx="1"/>
          </p:nvPr>
        </p:nvSpPr>
        <p:spPr>
          <a:xfrm>
            <a:off x="581192" y="2180496"/>
            <a:ext cx="4760829" cy="3678303"/>
          </a:xfrm>
        </p:spPr>
        <p:txBody>
          <a:bodyPr/>
          <a:lstStyle/>
          <a:p>
            <a:r>
              <a:rPr lang="en-US" dirty="0"/>
              <a:t>Press-fit </a:t>
            </a:r>
          </a:p>
          <a:p>
            <a:pPr lvl="1"/>
            <a:r>
              <a:rPr lang="en-US" dirty="0"/>
              <a:t>A design that uses interlocking pieces that are held together by friction as opposed to any other form of adhesive</a:t>
            </a:r>
          </a:p>
          <a:p>
            <a:pPr lvl="1"/>
            <a:r>
              <a:rPr lang="en-US" dirty="0"/>
              <a:t>No glue, no </a:t>
            </a:r>
            <a:r>
              <a:rPr lang="en-US" dirty="0" smtClean="0"/>
              <a:t>composites</a:t>
            </a:r>
          </a:p>
          <a:p>
            <a:r>
              <a:rPr lang="en-US" dirty="0"/>
              <a:t>Cubic designs</a:t>
            </a:r>
          </a:p>
          <a:p>
            <a:pPr lvl="1"/>
            <a:r>
              <a:rPr lang="en-US" dirty="0"/>
              <a:t>Simplified force diagrams</a:t>
            </a:r>
          </a:p>
          <a:p>
            <a:pPr lvl="1"/>
            <a:r>
              <a:rPr lang="en-US" dirty="0"/>
              <a:t>Easy to build </a:t>
            </a:r>
            <a:r>
              <a:rPr lang="en-US" dirty="0">
                <a:sym typeface="Wingdings" panose="05000000000000000000" pitchFamily="2" charset="2"/>
              </a:rPr>
              <a:t> Easy to </a:t>
            </a:r>
            <a:r>
              <a:rPr lang="en-US" dirty="0" smtClean="0">
                <a:sym typeface="Wingdings" panose="05000000000000000000" pitchFamily="2" charset="2"/>
              </a:rPr>
              <a:t>test</a:t>
            </a:r>
          </a:p>
          <a:p>
            <a:pPr lvl="1"/>
            <a:r>
              <a:rPr lang="en-US" dirty="0" smtClean="0">
                <a:sym typeface="Wingdings" panose="05000000000000000000" pitchFamily="2" charset="2"/>
              </a:rPr>
              <a:t>2, 3, and 5 fin models</a:t>
            </a:r>
            <a:endParaRPr lang="en-US" dirty="0">
              <a:sym typeface="Wingdings" panose="05000000000000000000" pitchFamily="2" charset="2"/>
            </a:endParaRPr>
          </a:p>
          <a:p>
            <a:pPr marL="324000" lvl="1" indent="0">
              <a:buNone/>
            </a:pPr>
            <a:endParaRPr lang="en-US" dirty="0"/>
          </a:p>
        </p:txBody>
      </p:sp>
      <p:sp>
        <p:nvSpPr>
          <p:cNvPr id="4" name="Slide Number Placeholder 3"/>
          <p:cNvSpPr>
            <a:spLocks noGrp="1"/>
          </p:cNvSpPr>
          <p:nvPr>
            <p:ph type="sldNum" sz="quarter" idx="12"/>
          </p:nvPr>
        </p:nvSpPr>
        <p:spPr/>
        <p:txBody>
          <a:bodyPr/>
          <a:lstStyle/>
          <a:p>
            <a:fld id="{74EE26BC-8AC9-47DA-A363-9223D40FE1D7}" type="slidenum">
              <a:rPr lang="en-US" smtClean="0"/>
              <a:t>8</a:t>
            </a:fld>
            <a:endParaRPr lang="en-US"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914" y="2061565"/>
            <a:ext cx="5834894" cy="2796989"/>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5775914" y="4977485"/>
            <a:ext cx="5484717" cy="1462708"/>
          </a:xfrm>
          <a:prstGeom prst="rect">
            <a:avLst/>
          </a:prstGeom>
        </p:spPr>
        <p:txBody>
          <a:bodyPr wrap="square">
            <a:spAutoFit/>
          </a:bodyPr>
          <a:lstStyle/>
          <a:p>
            <a:pPr marL="342900" marR="0" lvl="0" indent="-342900" eaLnBrk="0" fontAlgn="base" hangingPunct="0">
              <a:lnSpc>
                <a:spcPct val="106000"/>
              </a:lnSpc>
              <a:spcBef>
                <a:spcPts val="0"/>
              </a:spcBef>
              <a:spcAft>
                <a:spcPts val="0"/>
              </a:spcAft>
              <a:buFont typeface="+mj-lt"/>
              <a:buAutoNum type="alphaUcParenR"/>
              <a:tabLst>
                <a:tab pos="457200" algn="l"/>
              </a:tabLst>
            </a:pPr>
            <a:r>
              <a:rPr lang="en-US" sz="1400" dirty="0">
                <a:latin typeface="+mj-lt"/>
                <a:ea typeface="ヒラギノ角ゴ Pro W3"/>
                <a:cs typeface="Times New Roman" panose="02020603050405020304" pitchFamily="18" charset="0"/>
              </a:rPr>
              <a:t>Physical prototypes for cubic designs.</a:t>
            </a:r>
            <a:endParaRPr lang="en-US" sz="1400" dirty="0" smtClean="0">
              <a:effectLst/>
              <a:latin typeface="+mj-lt"/>
              <a:ea typeface="Calibri" panose="020F0502020204030204" pitchFamily="34" charset="0"/>
              <a:cs typeface="Times New Roman" panose="02020603050405020304" pitchFamily="18" charset="0"/>
            </a:endParaRPr>
          </a:p>
          <a:p>
            <a:pPr marL="342900" marR="0" lvl="0" indent="-342900" eaLnBrk="0" fontAlgn="base" hangingPunct="0">
              <a:lnSpc>
                <a:spcPct val="106000"/>
              </a:lnSpc>
              <a:spcBef>
                <a:spcPts val="0"/>
              </a:spcBef>
              <a:spcAft>
                <a:spcPts val="0"/>
              </a:spcAft>
              <a:buFont typeface="+mj-lt"/>
              <a:buAutoNum type="alphaUcParenR"/>
              <a:tabLst>
                <a:tab pos="457200" algn="l"/>
              </a:tabLst>
            </a:pPr>
            <a:r>
              <a:rPr lang="en-US" sz="1400" dirty="0">
                <a:latin typeface="+mj-lt"/>
                <a:ea typeface="ヒラギノ角ゴ Pro W3"/>
                <a:cs typeface="Times New Roman" panose="02020603050405020304" pitchFamily="18" charset="0"/>
              </a:rPr>
              <a:t>Exploded view of half the 3 fin cube. The fins are highlighted in teal and span horizontally across the </a:t>
            </a:r>
            <a:r>
              <a:rPr lang="en-US" sz="1400" dirty="0" smtClean="0">
                <a:latin typeface="+mj-lt"/>
                <a:ea typeface="ヒラギノ角ゴ Pro W3"/>
                <a:cs typeface="Times New Roman" panose="02020603050405020304" pitchFamily="18" charset="0"/>
              </a:rPr>
              <a:t>design. Design was built by Coleen Fox and Hayden McIver in SolidWorks.</a:t>
            </a:r>
            <a:endParaRPr lang="en-US" sz="1400" dirty="0" smtClean="0">
              <a:effectLst/>
              <a:latin typeface="+mj-lt"/>
              <a:ea typeface="Calibri" panose="020F0502020204030204" pitchFamily="34" charset="0"/>
              <a:cs typeface="Times New Roman" panose="02020603050405020304" pitchFamily="18" charset="0"/>
            </a:endParaRPr>
          </a:p>
          <a:p>
            <a:pPr marL="342900" marR="0" lvl="0" indent="-342900" eaLnBrk="0" fontAlgn="base" hangingPunct="0">
              <a:lnSpc>
                <a:spcPct val="106000"/>
              </a:lnSpc>
              <a:spcBef>
                <a:spcPts val="0"/>
              </a:spcBef>
              <a:spcAft>
                <a:spcPts val="0"/>
              </a:spcAft>
              <a:buFont typeface="+mj-lt"/>
              <a:buAutoNum type="alphaUcParenR"/>
              <a:tabLst>
                <a:tab pos="457200" algn="l"/>
              </a:tabLst>
            </a:pPr>
            <a:r>
              <a:rPr lang="en-US" sz="1400" dirty="0">
                <a:latin typeface="+mj-lt"/>
                <a:ea typeface="ヒラギノ角ゴ Pro W3"/>
                <a:cs typeface="Times New Roman" panose="02020603050405020304" pitchFamily="18" charset="0"/>
              </a:rPr>
              <a:t>Depiction of an applied compressive force being distributed in six different ways through current design mechanisms.</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0629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Cubic </a:t>
            </a:r>
            <a:endParaRPr lang="en-US" dirty="0"/>
          </a:p>
        </p:txBody>
      </p:sp>
      <p:sp>
        <p:nvSpPr>
          <p:cNvPr id="3" name="Content Placeholder 2"/>
          <p:cNvSpPr>
            <a:spLocks noGrp="1"/>
          </p:cNvSpPr>
          <p:nvPr>
            <p:ph idx="1"/>
          </p:nvPr>
        </p:nvSpPr>
        <p:spPr>
          <a:xfrm>
            <a:off x="581192" y="2180496"/>
            <a:ext cx="5227937" cy="3678303"/>
          </a:xfrm>
        </p:spPr>
        <p:txBody>
          <a:bodyPr/>
          <a:lstStyle/>
          <a:p>
            <a:r>
              <a:rPr lang="en-US" dirty="0"/>
              <a:t>Peak strength between designs was approximately 2.8 kN or 620 lbf</a:t>
            </a:r>
          </a:p>
          <a:p>
            <a:pPr lvl="1"/>
            <a:r>
              <a:rPr lang="en-US" dirty="0"/>
              <a:t>5 fin design</a:t>
            </a:r>
          </a:p>
          <a:p>
            <a:r>
              <a:rPr lang="en-US" dirty="0" smtClean="0"/>
              <a:t>Too </a:t>
            </a:r>
            <a:r>
              <a:rPr lang="en-US" dirty="0"/>
              <a:t>strong?</a:t>
            </a:r>
          </a:p>
          <a:p>
            <a:pPr lvl="1"/>
            <a:r>
              <a:rPr lang="en-US" dirty="0"/>
              <a:t>Device should fail further patient </a:t>
            </a:r>
            <a:r>
              <a:rPr lang="en-US" dirty="0" smtClean="0"/>
              <a:t>injury</a:t>
            </a:r>
            <a:endParaRPr lang="en-US" dirty="0"/>
          </a:p>
          <a:p>
            <a:pPr lvl="1"/>
            <a:endParaRPr lang="en-US" dirty="0" smtClean="0"/>
          </a:p>
          <a:p>
            <a:pPr marL="324000" lvl="1" indent="0">
              <a:buNone/>
            </a:pPr>
            <a:endParaRPr lang="en-US" dirty="0" smtClean="0"/>
          </a:p>
        </p:txBody>
      </p:sp>
      <p:sp>
        <p:nvSpPr>
          <p:cNvPr id="4" name="Slide Number Placeholder 3"/>
          <p:cNvSpPr>
            <a:spLocks noGrp="1"/>
          </p:cNvSpPr>
          <p:nvPr>
            <p:ph type="sldNum" sz="quarter" idx="12"/>
          </p:nvPr>
        </p:nvSpPr>
        <p:spPr/>
        <p:txBody>
          <a:bodyPr/>
          <a:lstStyle/>
          <a:p>
            <a:fld id="{74EE26BC-8AC9-47DA-A363-9223D40FE1D7}" type="slidenum">
              <a:rPr lang="en-US" smtClean="0"/>
              <a:t>9</a:t>
            </a:fld>
            <a:endParaRPr lang="en-US" dirty="0"/>
          </a:p>
        </p:txBody>
      </p:sp>
      <p:pic>
        <p:nvPicPr>
          <p:cNvPr id="5" name="Shape 94"/>
          <p:cNvPicPr preferRelativeResize="0"/>
          <p:nvPr/>
        </p:nvPicPr>
        <p:blipFill>
          <a:blip r:embed="rId2">
            <a:alphaModFix/>
          </a:blip>
          <a:stretch>
            <a:fillRect/>
          </a:stretch>
        </p:blipFill>
        <p:spPr>
          <a:xfrm>
            <a:off x="5967586" y="2392468"/>
            <a:ext cx="5643222" cy="3254358"/>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5967586" y="5772137"/>
            <a:ext cx="5643222" cy="549125"/>
          </a:xfrm>
          <a:prstGeom prst="rect">
            <a:avLst/>
          </a:prstGeom>
        </p:spPr>
        <p:txBody>
          <a:bodyPr wrap="square">
            <a:spAutoFit/>
          </a:bodyPr>
          <a:lstStyle/>
          <a:p>
            <a:pPr marR="0" lvl="0" eaLnBrk="0" fontAlgn="base" hangingPunct="0">
              <a:lnSpc>
                <a:spcPct val="106000"/>
              </a:lnSpc>
              <a:spcBef>
                <a:spcPts val="0"/>
              </a:spcBef>
              <a:spcAft>
                <a:spcPts val="0"/>
              </a:spcAft>
              <a:tabLst>
                <a:tab pos="457200" algn="l"/>
              </a:tabLst>
            </a:pPr>
            <a:r>
              <a:rPr lang="en-US" sz="1400" dirty="0" smtClean="0">
                <a:latin typeface="+mj-lt"/>
                <a:ea typeface="Calibri" panose="020F0502020204030204" pitchFamily="34" charset="0"/>
                <a:cs typeface="Times New Roman" panose="02020603050405020304" pitchFamily="18" charset="0"/>
              </a:rPr>
              <a:t>Error bars are standard deviations between trials at max load</a:t>
            </a:r>
          </a:p>
          <a:p>
            <a:pPr marR="0" lvl="0" eaLnBrk="0" fontAlgn="base" hangingPunct="0">
              <a:lnSpc>
                <a:spcPct val="106000"/>
              </a:lnSpc>
              <a:spcBef>
                <a:spcPts val="0"/>
              </a:spcBef>
              <a:spcAft>
                <a:spcPts val="0"/>
              </a:spcAft>
              <a:tabLst>
                <a:tab pos="457200" algn="l"/>
              </a:tabLst>
            </a:pPr>
            <a:r>
              <a:rPr lang="en-US" sz="1400" dirty="0" smtClean="0">
                <a:effectLst/>
                <a:latin typeface="+mj-lt"/>
                <a:ea typeface="Calibri" panose="020F0502020204030204" pitchFamily="34" charset="0"/>
                <a:cs typeface="Times New Roman" panose="02020603050405020304" pitchFamily="18" charset="0"/>
              </a:rPr>
              <a:t>No significance was found between designs</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2821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435</TotalTime>
  <Words>1182</Words>
  <Application>Microsoft Office PowerPoint</Application>
  <PresentationFormat>Widescreen</PresentationFormat>
  <Paragraphs>150</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PMingLiU</vt:lpstr>
      <vt:lpstr>Calibri</vt:lpstr>
      <vt:lpstr>Gill Sans MT</vt:lpstr>
      <vt:lpstr>Times New Roman</vt:lpstr>
      <vt:lpstr>Trebuchet MS</vt:lpstr>
      <vt:lpstr>Wingdings</vt:lpstr>
      <vt:lpstr>Wingdings 2</vt:lpstr>
      <vt:lpstr>ヒラギノ角ゴ Pro W3</vt:lpstr>
      <vt:lpstr>Dividend</vt:lpstr>
      <vt:lpstr>Lightweight Transradial Prosthetic Able to Withstand Mechanical Forces during a Human Fall</vt:lpstr>
      <vt:lpstr>Types of transradial prosthesis</vt:lpstr>
      <vt:lpstr>New advancements</vt:lpstr>
      <vt:lpstr>New advancements</vt:lpstr>
      <vt:lpstr>New advancements</vt:lpstr>
      <vt:lpstr>New advancements</vt:lpstr>
      <vt:lpstr>Project Fishbone</vt:lpstr>
      <vt:lpstr>Press-fit application</vt:lpstr>
      <vt:lpstr>Cubic </vt:lpstr>
      <vt:lpstr>Cylindrical Designs</vt:lpstr>
      <vt:lpstr>results</vt:lpstr>
      <vt:lpstr>Torsional support</vt:lpstr>
      <vt:lpstr>Torsional test</vt:lpstr>
      <vt:lpstr>3-Point bending test</vt:lpstr>
      <vt:lpstr>3-Point bending test: results</vt:lpstr>
      <vt:lpstr>Interstitial free space volume</vt:lpstr>
      <vt:lpstr>Fishbone</vt:lpstr>
      <vt:lpstr>Acknowledgments</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Lightweight Transradial Prosthetic Able to Withstand Mechanical Forces during a Human Fall</dc:title>
  <dc:creator>Sarah Jane</dc:creator>
  <cp:lastModifiedBy>Sarah Jane</cp:lastModifiedBy>
  <cp:revision>98</cp:revision>
  <dcterms:created xsi:type="dcterms:W3CDTF">2016-03-30T01:02:39Z</dcterms:created>
  <dcterms:modified xsi:type="dcterms:W3CDTF">2016-04-02T00:45:10Z</dcterms:modified>
</cp:coreProperties>
</file>